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69" r:id="rId4"/>
    <p:sldId id="324" r:id="rId5"/>
    <p:sldId id="325" r:id="rId6"/>
    <p:sldId id="326" r:id="rId7"/>
    <p:sldId id="327" r:id="rId8"/>
    <p:sldId id="258"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91" r:id="rId30"/>
    <p:sldId id="292" r:id="rId31"/>
    <p:sldId id="293" r:id="rId32"/>
    <p:sldId id="294" r:id="rId33"/>
    <p:sldId id="296" r:id="rId34"/>
    <p:sldId id="298" r:id="rId35"/>
    <p:sldId id="299" r:id="rId36"/>
    <p:sldId id="300" r:id="rId37"/>
    <p:sldId id="301" r:id="rId38"/>
    <p:sldId id="302" r:id="rId39"/>
    <p:sldId id="303" r:id="rId40"/>
    <p:sldId id="304" r:id="rId41"/>
    <p:sldId id="305" r:id="rId42"/>
    <p:sldId id="306" r:id="rId43"/>
    <p:sldId id="307" r:id="rId44"/>
    <p:sldId id="309" r:id="rId45"/>
    <p:sldId id="310" r:id="rId46"/>
    <p:sldId id="311" r:id="rId47"/>
    <p:sldId id="312" r:id="rId48"/>
    <p:sldId id="314" r:id="rId49"/>
    <p:sldId id="315" r:id="rId50"/>
    <p:sldId id="316" r:id="rId51"/>
    <p:sldId id="317" r:id="rId52"/>
    <p:sldId id="318" r:id="rId53"/>
    <p:sldId id="319" r:id="rId54"/>
    <p:sldId id="320" r:id="rId55"/>
    <p:sldId id="321" r:id="rId56"/>
    <p:sldId id="322" r:id="rId57"/>
    <p:sldId id="323" r:id="rId58"/>
    <p:sldId id="32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4" autoAdjust="0"/>
    <p:restoredTop sz="94660" autoAdjust="0"/>
  </p:normalViewPr>
  <p:slideViewPr>
    <p:cSldViewPr snapToGrid="0">
      <p:cViewPr varScale="1">
        <p:scale>
          <a:sx n="61" d="100"/>
          <a:sy n="61" d="100"/>
        </p:scale>
        <p:origin x="624"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B0F5FA-2AAF-498D-AFCA-51FB0D034A1C}" type="datetimeFigureOut">
              <a:rPr lang="en-US" smtClean="0"/>
              <a:t>3/30/2021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C4AB2-E89A-4DF4-A876-975D7FBC8EB8}" type="slidenum">
              <a:rPr lang="en-US" smtClean="0"/>
              <a:t>‹#›</a:t>
            </a:fld>
            <a:endParaRPr lang="en-US"/>
          </a:p>
        </p:txBody>
      </p:sp>
    </p:spTree>
    <p:extLst>
      <p:ext uri="{BB962C8B-B14F-4D97-AF65-F5344CB8AC3E}">
        <p14:creationId xmlns:p14="http://schemas.microsoft.com/office/powerpoint/2010/main" val="174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67D700-E2EF-4EBC-96AB-97E8F30D6FA0}" type="datetime1">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653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98B0F5-8C83-4DE4-9892-582DF830A78F}" type="datetime1">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159184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F9D473-C06A-4243-840B-9D8AD42A06CA}" type="datetime1">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1927736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D5867D-CE74-4433-B679-55E2A4305C1C}" type="datetime1">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18494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4ADA5A8-654D-4B48-8C5D-CADEEE354891}" type="datetime1">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714595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CFA532-A70D-4F34-AAB4-6B2C71B6B11A}" type="datetime1">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46381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6601ED-1FA5-4CA8-B2AC-2F304DBD7434}" type="datetime1">
              <a:rPr lang="en-US" smtClean="0"/>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3031074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2CEC2F-8BC4-4C45-93FC-B2A4C5C7DD7A}" type="datetime1">
              <a:rPr lang="en-US" smtClean="0"/>
              <a:t>3/30/2021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346940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B5ED6-B8A9-4025-87BE-1238E93E1039}" type="datetime1">
              <a:rPr lang="en-US" smtClean="0"/>
              <a:t>3/30/2021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4084392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547E1D-B754-4E4B-AFF9-B5FAF21DABC6}" type="datetime1">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340351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ED93B6C-662E-482F-8FAB-31539BBE1511}" type="datetime1">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1332D-C347-4A08-BEBF-37FDE9C42D7D}" type="slidenum">
              <a:rPr lang="en-US" smtClean="0"/>
              <a:t>‹#›</a:t>
            </a:fld>
            <a:endParaRPr lang="en-US"/>
          </a:p>
        </p:txBody>
      </p:sp>
    </p:spTree>
    <p:extLst>
      <p:ext uri="{BB962C8B-B14F-4D97-AF65-F5344CB8AC3E}">
        <p14:creationId xmlns:p14="http://schemas.microsoft.com/office/powerpoint/2010/main" val="233596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4ECD3B-E936-4F74-9805-1602D6EAEF73}" type="datetime1">
              <a:rPr lang="en-US" smtClean="0"/>
              <a:t>3/30/2021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1332D-C347-4A08-BEBF-37FDE9C42D7D}" type="slidenum">
              <a:rPr lang="en-US" smtClean="0"/>
              <a:t>‹#›</a:t>
            </a:fld>
            <a:endParaRPr lang="en-US"/>
          </a:p>
        </p:txBody>
      </p:sp>
    </p:spTree>
    <p:extLst>
      <p:ext uri="{BB962C8B-B14F-4D97-AF65-F5344CB8AC3E}">
        <p14:creationId xmlns:p14="http://schemas.microsoft.com/office/powerpoint/2010/main" val="327521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quantlib.org/install/vc10.shtml"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quantlib.org/slides/dima-ql-intro-1.pdf" TargetMode="External"/><Relationship Id="rId2" Type="http://schemas.openxmlformats.org/officeDocument/2006/relationships/hyperlink" Target="https://www.quantlib.org/slides/dima-boost-intro.pdf" TargetMode="External"/><Relationship Id="rId1" Type="http://schemas.openxmlformats.org/officeDocument/2006/relationships/slideLayout" Target="../slideLayouts/slideLayout2.xml"/><Relationship Id="rId4" Type="http://schemas.openxmlformats.org/officeDocument/2006/relationships/hyperlink" Target="https://www.quantlib.org/slides/dima-ql-intro-2.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019481"/>
            <a:ext cx="9144000" cy="1655762"/>
          </a:xfrm>
        </p:spPr>
        <p:txBody>
          <a:bodyPr/>
          <a:lstStyle/>
          <a:p>
            <a:r>
              <a:rPr lang="it-IT" b="1" dirty="0" smtClean="0">
                <a:latin typeface="Times New Roman" panose="02020603050405020304" pitchFamily="18" charset="0"/>
                <a:cs typeface="Times New Roman" panose="02020603050405020304" pitchFamily="18" charset="0"/>
              </a:rPr>
              <a:t>Vincenzo Eugenio Corallo, </a:t>
            </a:r>
            <a:r>
              <a:rPr lang="it-IT" b="1" dirty="0" err="1" smtClean="0">
                <a:latin typeface="Times New Roman" panose="02020603050405020304" pitchFamily="18" charset="0"/>
                <a:cs typeface="Times New Roman" panose="02020603050405020304" pitchFamily="18" charset="0"/>
              </a:rPr>
              <a:t>Ph</a:t>
            </a:r>
            <a:r>
              <a:rPr lang="it-IT" b="1" dirty="0" smtClean="0">
                <a:latin typeface="Times New Roman" panose="02020603050405020304" pitchFamily="18" charset="0"/>
                <a:cs typeface="Times New Roman" panose="02020603050405020304" pitchFamily="18" charset="0"/>
              </a:rPr>
              <a:t>. D</a:t>
            </a:r>
          </a:p>
          <a:p>
            <a:r>
              <a:rPr lang="it-IT" dirty="0" smtClean="0">
                <a:latin typeface="Times New Roman" panose="02020603050405020304" pitchFamily="18" charset="0"/>
                <a:cs typeface="Times New Roman" panose="02020603050405020304" pitchFamily="18" charset="0"/>
              </a:rPr>
              <a:t>Sapienza Università di Roma</a:t>
            </a:r>
          </a:p>
          <a:p>
            <a:r>
              <a:rPr lang="it-IT" i="1" dirty="0" smtClean="0">
                <a:latin typeface="Times New Roman" panose="02020603050405020304" pitchFamily="18" charset="0"/>
                <a:cs typeface="Times New Roman" panose="02020603050405020304" pitchFamily="18" charset="0"/>
              </a:rPr>
              <a:t>vincenzo.corallo@uniroma1.it</a:t>
            </a:r>
          </a:p>
          <a:p>
            <a:endParaRPr lang="en-US" dirty="0"/>
          </a:p>
        </p:txBody>
      </p:sp>
      <p:sp>
        <p:nvSpPr>
          <p:cNvPr id="4" name="Title 3"/>
          <p:cNvSpPr>
            <a:spLocks noGrp="1"/>
          </p:cNvSpPr>
          <p:nvPr>
            <p:ph type="ctrTitle"/>
          </p:nvPr>
        </p:nvSpPr>
        <p:spPr bwMode="gray">
          <a:xfrm>
            <a:off x="1524000" y="1244838"/>
            <a:ext cx="9144000" cy="1719317"/>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Introduction</a:t>
            </a:r>
            <a:r>
              <a:rPr lang="it-IT" altLang="it-IT" sz="3600" b="1" kern="0" dirty="0" smtClean="0">
                <a:solidFill>
                  <a:prstClr val="white"/>
                </a:solidFill>
                <a:latin typeface="Times New Roman" panose="02020603050405020304" pitchFamily="18" charset="0"/>
                <a:cs typeface="Times New Roman" panose="02020603050405020304" pitchFamily="18" charset="0"/>
              </a:rPr>
              <a:t> to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C++ source code and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basic</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classes</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a:t>
            </a:fld>
            <a:endParaRPr lang="en-US"/>
          </a:p>
        </p:txBody>
      </p:sp>
      <p:sp>
        <p:nvSpPr>
          <p:cNvPr id="8" name="Sottotitolo 3"/>
          <p:cNvSpPr txBox="1">
            <a:spLocks/>
          </p:cNvSpPr>
          <p:nvPr/>
        </p:nvSpPr>
        <p:spPr bwMode="auto">
          <a:xfrm>
            <a:off x="1527972" y="3127656"/>
            <a:ext cx="9140028" cy="664414"/>
          </a:xfrm>
          <a:prstGeom prst="rect">
            <a:avLst/>
          </a:prstGeom>
          <a:solidFill>
            <a:schemeClr val="bg1">
              <a:lumMod val="65000"/>
            </a:schemeClr>
          </a:solidFill>
          <a:ln>
            <a:noFill/>
          </a:ln>
          <a:extLst/>
        </p:spPr>
        <p:txBody>
          <a:bodyPr wrap="none"/>
          <a:lstStyle>
            <a:defPPr>
              <a:defRPr lang="it-IT"/>
            </a:defPPr>
            <a:lvl1pPr marL="342900" indent="-342900" eaLnBrk="1" hangingPunct="1">
              <a:spcBef>
                <a:spcPct val="20000"/>
              </a:spcBef>
              <a:defRPr sz="1600" b="1">
                <a:solidFill>
                  <a:srgbClr val="003A79"/>
                </a:solidFill>
                <a:cs typeface="Arial" panose="020B0604020202020204" pitchFamily="34" charset="0"/>
              </a:defRPr>
            </a:lvl1pPr>
            <a:lvl2pPr marL="742950" indent="-285750"/>
            <a:lvl3pPr marL="1143000" indent="-228600"/>
            <a:lvl4pPr marL="1600200" indent="-228600"/>
            <a:lvl5pPr marL="2057400" indent="-228600"/>
            <a:lvl6pPr marL="2514600" indent="-228600" defTabSz="457200" eaLnBrk="0" fontAlgn="base" hangingPunct="0">
              <a:spcBef>
                <a:spcPct val="0"/>
              </a:spcBef>
              <a:spcAft>
                <a:spcPct val="0"/>
              </a:spcAft>
            </a:lvl6pPr>
            <a:lvl7pPr marL="2971800" indent="-228600" defTabSz="457200" eaLnBrk="0" fontAlgn="base" hangingPunct="0">
              <a:spcBef>
                <a:spcPct val="0"/>
              </a:spcBef>
              <a:spcAft>
                <a:spcPct val="0"/>
              </a:spcAft>
            </a:lvl7pPr>
            <a:lvl8pPr marL="3429000" indent="-228600" defTabSz="457200" eaLnBrk="0" fontAlgn="base" hangingPunct="0">
              <a:spcBef>
                <a:spcPct val="0"/>
              </a:spcBef>
              <a:spcAft>
                <a:spcPct val="0"/>
              </a:spcAft>
            </a:lvl8pPr>
            <a:lvl9pPr marL="3886200" indent="-228600" defTabSz="457200" eaLnBrk="0" fontAlgn="base" hangingPunct="0">
              <a:spcBef>
                <a:spcPct val="0"/>
              </a:spcBef>
              <a:spcAft>
                <a:spcPct val="0"/>
              </a:spcAft>
            </a:lvl9pPr>
          </a:lstStyle>
          <a:p>
            <a:pPr algn="ctr"/>
            <a:r>
              <a:rPr lang="it-IT" altLang="it-IT" sz="2400" kern="0" dirty="0">
                <a:solidFill>
                  <a:prstClr val="white"/>
                </a:solidFill>
                <a:latin typeface="Times New Roman" panose="02020603050405020304" pitchFamily="18" charset="0"/>
                <a:cs typeface="Times New Roman" panose="02020603050405020304" pitchFamily="18" charset="0"/>
              </a:rPr>
              <a:t>Introduzione all’Ingegneria Finanziaria</a:t>
            </a:r>
            <a:r>
              <a:rPr lang="it-IT" altLang="it-IT" sz="2000" kern="0" dirty="0">
                <a:solidFill>
                  <a:prstClr val="white"/>
                </a:solidFill>
                <a:latin typeface="Times New Roman" panose="02020603050405020304" pitchFamily="18" charset="0"/>
                <a:cs typeface="Times New Roman" panose="02020603050405020304" pitchFamily="18" charset="0"/>
              </a:rPr>
              <a:t/>
            </a:r>
            <a:br>
              <a:rPr lang="it-IT" altLang="it-IT" sz="2000" kern="0" dirty="0">
                <a:solidFill>
                  <a:prstClr val="white"/>
                </a:solidFill>
                <a:latin typeface="Times New Roman" panose="02020603050405020304" pitchFamily="18" charset="0"/>
                <a:cs typeface="Times New Roman" panose="02020603050405020304" pitchFamily="18" charset="0"/>
              </a:rPr>
            </a:br>
            <a:r>
              <a:rPr lang="it-IT" altLang="it-IT" sz="1800" i="1" kern="0" dirty="0">
                <a:solidFill>
                  <a:prstClr val="white"/>
                </a:solidFill>
                <a:latin typeface="Times New Roman" panose="02020603050405020304" pitchFamily="18" charset="0"/>
                <a:cs typeface="Times New Roman" panose="02020603050405020304" pitchFamily="18" charset="0"/>
              </a:rPr>
              <a:t>Seminario Professionalizzante</a:t>
            </a:r>
            <a:endParaRPr lang="it-IT" altLang="it-IT" sz="1800" b="0" dirty="0">
              <a:solidFill>
                <a:schemeClr val="tx1"/>
              </a:solidFill>
            </a:endParaRPr>
          </a:p>
        </p:txBody>
      </p:sp>
    </p:spTree>
    <p:extLst>
      <p:ext uri="{BB962C8B-B14F-4D97-AF65-F5344CB8AC3E}">
        <p14:creationId xmlns:p14="http://schemas.microsoft.com/office/powerpoint/2010/main" val="1316944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030770" y="1947241"/>
            <a:ext cx="10229850" cy="4533900"/>
          </a:xfrm>
          <a:prstGeom prst="rect">
            <a:avLst/>
          </a:prstGeom>
        </p:spPr>
      </p:pic>
    </p:spTree>
    <p:extLst>
      <p:ext uri="{BB962C8B-B14F-4D97-AF65-F5344CB8AC3E}">
        <p14:creationId xmlns:p14="http://schemas.microsoft.com/office/powerpoint/2010/main" val="117063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Calendars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883468" y="1936376"/>
            <a:ext cx="8333961" cy="4644773"/>
          </a:xfrm>
          <a:prstGeom prst="rect">
            <a:avLst/>
          </a:prstGeom>
        </p:spPr>
      </p:pic>
    </p:spTree>
    <p:extLst>
      <p:ext uri="{BB962C8B-B14F-4D97-AF65-F5344CB8AC3E}">
        <p14:creationId xmlns:p14="http://schemas.microsoft.com/office/powerpoint/2010/main" val="1657220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Calendars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02011" y="2265499"/>
            <a:ext cx="10106025" cy="2486025"/>
          </a:xfrm>
          <a:prstGeom prst="rect">
            <a:avLst/>
          </a:prstGeom>
        </p:spPr>
      </p:pic>
    </p:spTree>
    <p:extLst>
      <p:ext uri="{BB962C8B-B14F-4D97-AF65-F5344CB8AC3E}">
        <p14:creationId xmlns:p14="http://schemas.microsoft.com/office/powerpoint/2010/main" val="2243409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Business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Day</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Conventions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074874" y="2033174"/>
            <a:ext cx="10201275" cy="3686175"/>
          </a:xfrm>
          <a:prstGeom prst="rect">
            <a:avLst/>
          </a:prstGeom>
        </p:spPr>
      </p:pic>
    </p:spTree>
    <p:extLst>
      <p:ext uri="{BB962C8B-B14F-4D97-AF65-F5344CB8AC3E}">
        <p14:creationId xmlns:p14="http://schemas.microsoft.com/office/powerpoint/2010/main" val="21684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Business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Day</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Conventions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131611" y="2093222"/>
            <a:ext cx="10067925" cy="3248025"/>
          </a:xfrm>
          <a:prstGeom prst="rect">
            <a:avLst/>
          </a:prstGeom>
        </p:spPr>
      </p:pic>
    </p:spTree>
    <p:extLst>
      <p:ext uri="{BB962C8B-B14F-4D97-AF65-F5344CB8AC3E}">
        <p14:creationId xmlns:p14="http://schemas.microsoft.com/office/powerpoint/2010/main" val="437652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Daycount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Conventions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511782" y="2005011"/>
            <a:ext cx="9267825" cy="4219575"/>
          </a:xfrm>
          <a:prstGeom prst="rect">
            <a:avLst/>
          </a:prstGeom>
        </p:spPr>
      </p:pic>
    </p:spTree>
    <p:extLst>
      <p:ext uri="{BB962C8B-B14F-4D97-AF65-F5344CB8AC3E}">
        <p14:creationId xmlns:p14="http://schemas.microsoft.com/office/powerpoint/2010/main" val="449239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015240" y="2129459"/>
            <a:ext cx="10201275" cy="3771900"/>
          </a:xfrm>
          <a:prstGeom prst="rect">
            <a:avLst/>
          </a:prstGeom>
        </p:spPr>
      </p:pic>
    </p:spTree>
    <p:extLst>
      <p:ext uri="{BB962C8B-B14F-4D97-AF65-F5344CB8AC3E}">
        <p14:creationId xmlns:p14="http://schemas.microsoft.com/office/powerpoint/2010/main" val="228636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004887" y="1978091"/>
            <a:ext cx="10182225" cy="3895725"/>
          </a:xfrm>
          <a:prstGeom prst="rect">
            <a:avLst/>
          </a:prstGeom>
        </p:spPr>
      </p:pic>
    </p:spTree>
    <p:extLst>
      <p:ext uri="{BB962C8B-B14F-4D97-AF65-F5344CB8AC3E}">
        <p14:creationId xmlns:p14="http://schemas.microsoft.com/office/powerpoint/2010/main" val="2470785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Schedule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Constructor</a:t>
            </a:r>
            <a:r>
              <a:rPr lang="it-IT" altLang="it-IT" sz="3600" b="1" kern="0" dirty="0" smtClean="0">
                <a:solidFill>
                  <a:prstClr val="white"/>
                </a:solidFill>
                <a:latin typeface="Times New Roman" panose="02020603050405020304" pitchFamily="18" charset="0"/>
                <a:cs typeface="Times New Roman" panose="02020603050405020304" pitchFamily="18" charset="0"/>
              </a:rPr>
              <a:t> –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invoke</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7" name="Picture 6"/>
          <p:cNvPicPr>
            <a:picLocks noChangeAspect="1"/>
          </p:cNvPicPr>
          <p:nvPr/>
        </p:nvPicPr>
        <p:blipFill>
          <a:blip r:embed="rId3"/>
          <a:stretch>
            <a:fillRect/>
          </a:stretch>
        </p:blipFill>
        <p:spPr>
          <a:xfrm>
            <a:off x="2973873" y="2262601"/>
            <a:ext cx="5886450" cy="2352675"/>
          </a:xfrm>
          <a:prstGeom prst="rect">
            <a:avLst/>
          </a:prstGeom>
        </p:spPr>
      </p:pic>
    </p:spTree>
    <p:extLst>
      <p:ext uri="{BB962C8B-B14F-4D97-AF65-F5344CB8AC3E}">
        <p14:creationId xmlns:p14="http://schemas.microsoft.com/office/powerpoint/2010/main" val="401024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19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942975" y="1999421"/>
            <a:ext cx="10306050" cy="4191000"/>
          </a:xfrm>
          <a:prstGeom prst="rect">
            <a:avLst/>
          </a:prstGeom>
        </p:spPr>
      </p:pic>
    </p:spTree>
    <p:extLst>
      <p:ext uri="{BB962C8B-B14F-4D97-AF65-F5344CB8AC3E}">
        <p14:creationId xmlns:p14="http://schemas.microsoft.com/office/powerpoint/2010/main" val="2939556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Why</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should</a:t>
            </a:r>
            <a:r>
              <a:rPr lang="it-IT" altLang="it-IT" sz="3600" b="1" kern="0" dirty="0" smtClean="0">
                <a:solidFill>
                  <a:prstClr val="white"/>
                </a:solidFill>
                <a:latin typeface="Times New Roman" panose="02020603050405020304" pitchFamily="18" charset="0"/>
                <a:cs typeface="Times New Roman" panose="02020603050405020304" pitchFamily="18" charset="0"/>
              </a:rPr>
              <a:t> I use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a:t>
            </a:fld>
            <a:endParaRPr lang="en-US"/>
          </a:p>
        </p:txBody>
      </p:sp>
      <p:pic>
        <p:nvPicPr>
          <p:cNvPr id="2" name="Picture 1"/>
          <p:cNvPicPr>
            <a:picLocks noChangeAspect="1"/>
          </p:cNvPicPr>
          <p:nvPr/>
        </p:nvPicPr>
        <p:blipFill>
          <a:blip r:embed="rId2"/>
          <a:stretch>
            <a:fillRect/>
          </a:stretch>
        </p:blipFill>
        <p:spPr>
          <a:xfrm>
            <a:off x="1249431" y="2232989"/>
            <a:ext cx="9772650" cy="3962400"/>
          </a:xfrm>
          <a:prstGeom prst="rect">
            <a:avLst/>
          </a:prstGeom>
        </p:spPr>
      </p:pic>
    </p:spTree>
    <p:extLst>
      <p:ext uri="{BB962C8B-B14F-4D97-AF65-F5344CB8AC3E}">
        <p14:creationId xmlns:p14="http://schemas.microsoft.com/office/powerpoint/2010/main" val="129395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Payments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a:solidFill>
                  <a:prstClr val="white"/>
                </a:solidFill>
                <a:latin typeface="Times New Roman" panose="02020603050405020304" pitchFamily="18" charset="0"/>
                <a:cs typeface="Times New Roman" panose="02020603050405020304" pitchFamily="18" charset="0"/>
              </a:rPr>
              <a:t>S</a:t>
            </a:r>
            <a:r>
              <a:rPr lang="it-IT" altLang="it-IT" sz="3600" b="1" kern="0" dirty="0" smtClean="0">
                <a:solidFill>
                  <a:prstClr val="white"/>
                </a:solidFill>
                <a:latin typeface="Times New Roman" panose="02020603050405020304" pitchFamily="18" charset="0"/>
                <a:cs typeface="Times New Roman" panose="02020603050405020304" pitchFamily="18" charset="0"/>
              </a:rPr>
              <a:t>cheduling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- 4</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120221" y="2179154"/>
            <a:ext cx="10229850" cy="3314700"/>
          </a:xfrm>
          <a:prstGeom prst="rect">
            <a:avLst/>
          </a:prstGeom>
        </p:spPr>
      </p:pic>
    </p:spTree>
    <p:extLst>
      <p:ext uri="{BB962C8B-B14F-4D97-AF65-F5344CB8AC3E}">
        <p14:creationId xmlns:p14="http://schemas.microsoft.com/office/powerpoint/2010/main" val="220334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40734" y="2279996"/>
            <a:ext cx="9829800" cy="3609975"/>
          </a:xfrm>
          <a:prstGeom prst="rect">
            <a:avLst/>
          </a:prstGeom>
        </p:spPr>
      </p:pic>
    </p:spTree>
    <p:extLst>
      <p:ext uri="{BB962C8B-B14F-4D97-AF65-F5344CB8AC3E}">
        <p14:creationId xmlns:p14="http://schemas.microsoft.com/office/powerpoint/2010/main" val="185395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fontScale="90000"/>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 1</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458568" y="2034086"/>
            <a:ext cx="9027216" cy="4504826"/>
          </a:xfrm>
          <a:prstGeom prst="rect">
            <a:avLst/>
          </a:prstGeom>
        </p:spPr>
      </p:pic>
    </p:spTree>
    <p:extLst>
      <p:ext uri="{BB962C8B-B14F-4D97-AF65-F5344CB8AC3E}">
        <p14:creationId xmlns:p14="http://schemas.microsoft.com/office/powerpoint/2010/main" val="3177773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fontScale="90000"/>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 2</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23</a:t>
            </a:fld>
            <a:endParaRPr lang="en-US"/>
          </a:p>
        </p:txBody>
      </p:sp>
      <p:pic>
        <p:nvPicPr>
          <p:cNvPr id="2" name="Picture 1"/>
          <p:cNvPicPr>
            <a:picLocks noChangeAspect="1"/>
          </p:cNvPicPr>
          <p:nvPr/>
        </p:nvPicPr>
        <p:blipFill>
          <a:blip r:embed="rId2"/>
          <a:stretch>
            <a:fillRect/>
          </a:stretch>
        </p:blipFill>
        <p:spPr>
          <a:xfrm>
            <a:off x="1238250" y="2182881"/>
            <a:ext cx="9715500" cy="2571750"/>
          </a:xfrm>
          <a:prstGeom prst="rect">
            <a:avLst/>
          </a:prstGeom>
        </p:spPr>
      </p:pic>
      <p:pic>
        <p:nvPicPr>
          <p:cNvPr id="7" name="Picture 6"/>
          <p:cNvPicPr>
            <a:picLocks noChangeAspect="1"/>
          </p:cNvPicPr>
          <p:nvPr/>
        </p:nvPicPr>
        <p:blipFill>
          <a:blip r:embed="rId3"/>
          <a:stretch>
            <a:fillRect/>
          </a:stretch>
        </p:blipFill>
        <p:spPr>
          <a:xfrm>
            <a:off x="9149583" y="4139649"/>
            <a:ext cx="790575" cy="228600"/>
          </a:xfrm>
          <a:prstGeom prst="rect">
            <a:avLst/>
          </a:prstGeom>
        </p:spPr>
      </p:pic>
      <p:pic>
        <p:nvPicPr>
          <p:cNvPr id="8" name="Picture 7"/>
          <p:cNvPicPr>
            <a:picLocks noChangeAspect="1"/>
          </p:cNvPicPr>
          <p:nvPr/>
        </p:nvPicPr>
        <p:blipFill>
          <a:blip r:embed="rId4"/>
          <a:stretch>
            <a:fillRect/>
          </a:stretch>
        </p:blipFill>
        <p:spPr>
          <a:xfrm>
            <a:off x="9900609" y="4105278"/>
            <a:ext cx="819150" cy="476250"/>
          </a:xfrm>
          <a:prstGeom prst="rect">
            <a:avLst/>
          </a:prstGeom>
        </p:spPr>
      </p:pic>
    </p:spTree>
    <p:extLst>
      <p:ext uri="{BB962C8B-B14F-4D97-AF65-F5344CB8AC3E}">
        <p14:creationId xmlns:p14="http://schemas.microsoft.com/office/powerpoint/2010/main" val="3644750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fontScale="90000"/>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Numerical</a:t>
            </a:r>
            <a:r>
              <a:rPr lang="it-IT" altLang="it-IT" sz="3600" b="1" kern="0" dirty="0" smtClean="0">
                <a:solidFill>
                  <a:prstClr val="white"/>
                </a:solidFill>
                <a:latin typeface="Times New Roman" panose="02020603050405020304" pitchFamily="18" charset="0"/>
                <a:cs typeface="Times New Roman" panose="02020603050405020304" pitchFamily="18" charset="0"/>
              </a:rPr>
              <a:t> Integration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 3</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24376" y="2072514"/>
            <a:ext cx="9763125" cy="3209925"/>
          </a:xfrm>
          <a:prstGeom prst="rect">
            <a:avLst/>
          </a:prstGeom>
        </p:spPr>
      </p:pic>
      <p:pic>
        <p:nvPicPr>
          <p:cNvPr id="3" name="Picture 2"/>
          <p:cNvPicPr>
            <a:picLocks noChangeAspect="1"/>
          </p:cNvPicPr>
          <p:nvPr/>
        </p:nvPicPr>
        <p:blipFill>
          <a:blip r:embed="rId4"/>
          <a:stretch>
            <a:fillRect/>
          </a:stretch>
        </p:blipFill>
        <p:spPr>
          <a:xfrm>
            <a:off x="1235978" y="5258832"/>
            <a:ext cx="4352925" cy="276225"/>
          </a:xfrm>
          <a:prstGeom prst="rect">
            <a:avLst/>
          </a:prstGeom>
        </p:spPr>
      </p:pic>
    </p:spTree>
    <p:extLst>
      <p:ext uri="{BB962C8B-B14F-4D97-AF65-F5344CB8AC3E}">
        <p14:creationId xmlns:p14="http://schemas.microsoft.com/office/powerpoint/2010/main" val="83594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Integration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a:t>
            </a:r>
            <a:r>
              <a:rPr lang="it-IT" altLang="it-IT" sz="3600" b="1" kern="0" dirty="0">
                <a:solidFill>
                  <a:prstClr val="white"/>
                </a:solidFill>
                <a:latin typeface="Times New Roman" panose="02020603050405020304" pitchFamily="18" charset="0"/>
                <a:cs typeface="Times New Roman" panose="02020603050405020304" pitchFamily="18" charset="0"/>
              </a:rPr>
              <a:t>1</a:t>
            </a:r>
            <a:r>
              <a:rPr lang="it-IT" altLang="it-IT" sz="3600" b="1" kern="0" dirty="0" smtClean="0">
                <a:solidFill>
                  <a:prstClr val="white"/>
                </a:solidFill>
                <a:latin typeface="Times New Roman" panose="02020603050405020304" pitchFamily="18" charset="0"/>
                <a:cs typeface="Times New Roman" panose="02020603050405020304" pitchFamily="18" charset="0"/>
              </a:rPr>
              <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7" name="Picture 6"/>
          <p:cNvPicPr>
            <a:picLocks noChangeAspect="1"/>
          </p:cNvPicPr>
          <p:nvPr/>
        </p:nvPicPr>
        <p:blipFill>
          <a:blip r:embed="rId3"/>
          <a:stretch>
            <a:fillRect/>
          </a:stretch>
        </p:blipFill>
        <p:spPr>
          <a:xfrm>
            <a:off x="1234315" y="1983889"/>
            <a:ext cx="9763125" cy="3705225"/>
          </a:xfrm>
          <a:prstGeom prst="rect">
            <a:avLst/>
          </a:prstGeom>
        </p:spPr>
      </p:pic>
    </p:spTree>
    <p:extLst>
      <p:ext uri="{BB962C8B-B14F-4D97-AF65-F5344CB8AC3E}">
        <p14:creationId xmlns:p14="http://schemas.microsoft.com/office/powerpoint/2010/main" val="1006603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Integration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2026754" y="1926557"/>
            <a:ext cx="6491080" cy="4794918"/>
          </a:xfrm>
          <a:prstGeom prst="rect">
            <a:avLst/>
          </a:prstGeom>
        </p:spPr>
      </p:pic>
    </p:spTree>
    <p:extLst>
      <p:ext uri="{BB962C8B-B14F-4D97-AF65-F5344CB8AC3E}">
        <p14:creationId xmlns:p14="http://schemas.microsoft.com/office/powerpoint/2010/main" val="1139952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Gaussian</a:t>
            </a:r>
            <a:r>
              <a:rPr lang="it-IT" altLang="it-IT" sz="3600" b="1" kern="0" dirty="0" smtClean="0">
                <a:solidFill>
                  <a:prstClr val="white"/>
                </a:solidFill>
                <a:latin typeface="Times New Roman" panose="02020603050405020304" pitchFamily="18" charset="0"/>
                <a:cs typeface="Times New Roman" panose="02020603050405020304" pitchFamily="18" charset="0"/>
              </a:rPr>
              <a:t> Quadrature Integration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br>
              <a:rPr lang="it-IT" altLang="it-IT" sz="3600" b="1" kern="0" dirty="0" smtClean="0">
                <a:solidFill>
                  <a:prstClr val="white"/>
                </a:solidFill>
                <a:latin typeface="Times New Roman" panose="02020603050405020304" pitchFamily="18" charset="0"/>
                <a:cs typeface="Times New Roman" panose="02020603050405020304" pitchFamily="18" charset="0"/>
              </a:rPr>
            </a:b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09675" y="2148921"/>
            <a:ext cx="9772650" cy="2838450"/>
          </a:xfrm>
          <a:prstGeom prst="rect">
            <a:avLst/>
          </a:prstGeom>
        </p:spPr>
      </p:pic>
    </p:spTree>
    <p:extLst>
      <p:ext uri="{BB962C8B-B14F-4D97-AF65-F5344CB8AC3E}">
        <p14:creationId xmlns:p14="http://schemas.microsoft.com/office/powerpoint/2010/main" val="2173403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Solvers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43012" y="1960490"/>
            <a:ext cx="9705975" cy="4229100"/>
          </a:xfrm>
          <a:prstGeom prst="rect">
            <a:avLst/>
          </a:prstGeom>
        </p:spPr>
      </p:pic>
    </p:spTree>
    <p:extLst>
      <p:ext uri="{BB962C8B-B14F-4D97-AF65-F5344CB8AC3E}">
        <p14:creationId xmlns:p14="http://schemas.microsoft.com/office/powerpoint/2010/main" val="3522210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Solvers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smtClean="0">
                <a:solidFill>
                  <a:prstClr val="white"/>
                </a:solidFill>
                <a:latin typeface="Times New Roman" panose="02020603050405020304" pitchFamily="18" charset="0"/>
                <a:cs typeface="Times New Roman" panose="02020603050405020304" pitchFamily="18" charset="0"/>
              </a:rPr>
              <a:t>- 2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29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535388" y="1908316"/>
            <a:ext cx="8446812" cy="4747719"/>
          </a:xfrm>
          <a:prstGeom prst="rect">
            <a:avLst/>
          </a:prstGeom>
        </p:spPr>
      </p:pic>
    </p:spTree>
    <p:extLst>
      <p:ext uri="{BB962C8B-B14F-4D97-AF65-F5344CB8AC3E}">
        <p14:creationId xmlns:p14="http://schemas.microsoft.com/office/powerpoint/2010/main" val="224753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Installation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instruction</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a:t>
            </a:fld>
            <a:endParaRPr lang="en-US"/>
          </a:p>
        </p:txBody>
      </p:sp>
      <p:pic>
        <p:nvPicPr>
          <p:cNvPr id="5" name="Picture 4"/>
          <p:cNvPicPr>
            <a:picLocks noChangeAspect="1"/>
          </p:cNvPicPr>
          <p:nvPr/>
        </p:nvPicPr>
        <p:blipFill>
          <a:blip r:embed="rId2"/>
          <a:stretch>
            <a:fillRect/>
          </a:stretch>
        </p:blipFill>
        <p:spPr>
          <a:xfrm>
            <a:off x="2268400" y="2175017"/>
            <a:ext cx="7496175" cy="1295400"/>
          </a:xfrm>
          <a:prstGeom prst="rect">
            <a:avLst/>
          </a:prstGeom>
        </p:spPr>
      </p:pic>
      <p:sp>
        <p:nvSpPr>
          <p:cNvPr id="7" name="Rectangle 6"/>
          <p:cNvSpPr/>
          <p:nvPr/>
        </p:nvSpPr>
        <p:spPr>
          <a:xfrm>
            <a:off x="977554" y="3538158"/>
            <a:ext cx="10236892" cy="1938992"/>
          </a:xfrm>
          <a:prstGeom prst="rect">
            <a:avLst/>
          </a:prstGeom>
        </p:spPr>
        <p:txBody>
          <a:bodyPr wrap="square">
            <a:spAutoFit/>
          </a:bodyPr>
          <a:lstStyle/>
          <a:p>
            <a:pPr marL="285750" indent="-285750" algn="just">
              <a:buFont typeface="Arial" panose="020B0604020202020204" pitchFamily="34" charset="0"/>
              <a:buChar char="•"/>
            </a:pPr>
            <a:endParaRPr lang="it-IT" sz="24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it-IT" sz="2400" dirty="0" err="1" smtClean="0">
                <a:latin typeface="Times New Roman" panose="02020603050405020304" pitchFamily="18" charset="0"/>
                <a:cs typeface="Times New Roman" panose="02020603050405020304" pitchFamily="18" charset="0"/>
              </a:rPr>
              <a:t>Detailed</a:t>
            </a:r>
            <a:r>
              <a:rPr lang="it-IT" sz="2400" dirty="0" smtClean="0">
                <a:latin typeface="Times New Roman" panose="02020603050405020304" pitchFamily="18" charset="0"/>
                <a:cs typeface="Times New Roman" panose="02020603050405020304" pitchFamily="18" charset="0"/>
              </a:rPr>
              <a:t> </a:t>
            </a:r>
            <a:r>
              <a:rPr lang="it-IT" sz="2400" dirty="0" err="1" smtClean="0">
                <a:latin typeface="Times New Roman" panose="02020603050405020304" pitchFamily="18" charset="0"/>
                <a:cs typeface="Times New Roman" panose="02020603050405020304" pitchFamily="18" charset="0"/>
              </a:rPr>
              <a:t>instructions</a:t>
            </a:r>
            <a:r>
              <a:rPr lang="it-IT" sz="2400" dirty="0" smtClean="0">
                <a:latin typeface="Times New Roman" panose="02020603050405020304" pitchFamily="18" charset="0"/>
                <a:cs typeface="Times New Roman" panose="02020603050405020304" pitchFamily="18" charset="0"/>
              </a:rPr>
              <a:t> for </a:t>
            </a:r>
            <a:r>
              <a:rPr lang="it-IT" sz="2400" dirty="0" err="1" smtClean="0">
                <a:latin typeface="Times New Roman" panose="02020603050405020304" pitchFamily="18" charset="0"/>
                <a:cs typeface="Times New Roman" panose="02020603050405020304" pitchFamily="18" charset="0"/>
              </a:rPr>
              <a:t>installing</a:t>
            </a:r>
            <a:r>
              <a:rPr lang="it-IT" sz="2400" dirty="0" smtClean="0">
                <a:latin typeface="Times New Roman" panose="02020603050405020304" pitchFamily="18" charset="0"/>
                <a:cs typeface="Times New Roman" panose="02020603050405020304" pitchFamily="18" charset="0"/>
              </a:rPr>
              <a:t> </a:t>
            </a:r>
            <a:r>
              <a:rPr lang="it-IT" sz="2400" dirty="0" err="1" smtClean="0">
                <a:latin typeface="Times New Roman" panose="02020603050405020304" pitchFamily="18" charset="0"/>
                <a:cs typeface="Times New Roman" panose="02020603050405020304" pitchFamily="18" charset="0"/>
              </a:rPr>
              <a:t>QuantLib</a:t>
            </a:r>
            <a:r>
              <a:rPr lang="it-IT" sz="2400" dirty="0" smtClean="0">
                <a:latin typeface="Times New Roman" panose="02020603050405020304" pitchFamily="18" charset="0"/>
                <a:cs typeface="Times New Roman" panose="02020603050405020304" pitchFamily="18" charset="0"/>
              </a:rPr>
              <a:t> are </a:t>
            </a:r>
            <a:r>
              <a:rPr lang="it-IT" sz="2400" dirty="0" err="1" smtClean="0">
                <a:latin typeface="Times New Roman" panose="02020603050405020304" pitchFamily="18" charset="0"/>
                <a:cs typeface="Times New Roman" panose="02020603050405020304" pitchFamily="18" charset="0"/>
              </a:rPr>
              <a:t>available</a:t>
            </a:r>
            <a:r>
              <a:rPr lang="it-IT" sz="2400" dirty="0" smtClean="0">
                <a:latin typeface="Times New Roman" panose="02020603050405020304" pitchFamily="18" charset="0"/>
                <a:cs typeface="Times New Roman" panose="02020603050405020304" pitchFamily="18" charset="0"/>
              </a:rPr>
              <a:t> </a:t>
            </a:r>
            <a:r>
              <a:rPr lang="it-IT" sz="2400" dirty="0" err="1" smtClean="0">
                <a:latin typeface="Times New Roman" panose="02020603050405020304" pitchFamily="18" charset="0"/>
                <a:cs typeface="Times New Roman" panose="02020603050405020304" pitchFamily="18" charset="0"/>
              </a:rPr>
              <a:t>at</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hlinkClick r:id="rId3"/>
              </a:rPr>
              <a:t>https://www.quantlib.org/install/vc10.shtml</a:t>
            </a:r>
            <a:endParaRPr lang="it-IT" sz="2400" i="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it-IT" sz="2400" b="1" dirty="0" smtClean="0">
              <a:latin typeface="Times New Roman" panose="02020603050405020304" pitchFamily="18" charset="0"/>
              <a:cs typeface="Times New Roman" panose="02020603050405020304" pitchFamily="18" charset="0"/>
            </a:endParaRPr>
          </a:p>
          <a:p>
            <a:endParaRPr lang="it-IT"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80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Implied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Volatiliy</a:t>
            </a:r>
            <a:r>
              <a:rPr lang="it-IT" altLang="it-IT" sz="3600" b="1" kern="0" dirty="0" smtClean="0">
                <a:solidFill>
                  <a:prstClr val="white"/>
                </a:solidFill>
                <a:latin typeface="Times New Roman" panose="02020603050405020304" pitchFamily="18" charset="0"/>
                <a:cs typeface="Times New Roman" panose="02020603050405020304" pitchFamily="18" charset="0"/>
              </a:rPr>
              <a:t> via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solvers</a:t>
            </a:r>
            <a:r>
              <a:rPr lang="it-IT" altLang="it-IT" sz="3600" b="1" kern="0" dirty="0" smtClean="0">
                <a:solidFill>
                  <a:prstClr val="white"/>
                </a:solidFill>
                <a:latin typeface="Times New Roman" panose="02020603050405020304" pitchFamily="18" charset="0"/>
                <a:cs typeface="Times New Roman" panose="02020603050405020304" pitchFamily="18" charset="0"/>
              </a:rPr>
              <a:t> -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548020" y="1961635"/>
            <a:ext cx="8629650" cy="4642214"/>
          </a:xfrm>
          <a:prstGeom prst="rect">
            <a:avLst/>
          </a:prstGeom>
        </p:spPr>
      </p:pic>
    </p:spTree>
    <p:extLst>
      <p:ext uri="{BB962C8B-B14F-4D97-AF65-F5344CB8AC3E}">
        <p14:creationId xmlns:p14="http://schemas.microsoft.com/office/powerpoint/2010/main" val="2689049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98299" y="1908316"/>
            <a:ext cx="9595402" cy="4611744"/>
          </a:xfrm>
          <a:prstGeom prst="rect">
            <a:avLst/>
          </a:prstGeom>
        </p:spPr>
      </p:pic>
    </p:spTree>
    <p:extLst>
      <p:ext uri="{BB962C8B-B14F-4D97-AF65-F5344CB8AC3E}">
        <p14:creationId xmlns:p14="http://schemas.microsoft.com/office/powerpoint/2010/main" val="3249944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62062" y="2188059"/>
            <a:ext cx="9667875" cy="3952875"/>
          </a:xfrm>
          <a:prstGeom prst="rect">
            <a:avLst/>
          </a:prstGeom>
        </p:spPr>
      </p:pic>
    </p:spTree>
    <p:extLst>
      <p:ext uri="{BB962C8B-B14F-4D97-AF65-F5344CB8AC3E}">
        <p14:creationId xmlns:p14="http://schemas.microsoft.com/office/powerpoint/2010/main" val="179413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Linear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300162" y="2028409"/>
            <a:ext cx="9591675" cy="4152900"/>
          </a:xfrm>
          <a:prstGeom prst="rect">
            <a:avLst/>
          </a:prstGeom>
        </p:spPr>
      </p:pic>
    </p:spTree>
    <p:extLst>
      <p:ext uri="{BB962C8B-B14F-4D97-AF65-F5344CB8AC3E}">
        <p14:creationId xmlns:p14="http://schemas.microsoft.com/office/powerpoint/2010/main" val="2841635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Linear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7" name="Picture 6"/>
          <p:cNvPicPr>
            <a:picLocks noChangeAspect="1"/>
          </p:cNvPicPr>
          <p:nvPr/>
        </p:nvPicPr>
        <p:blipFill>
          <a:blip r:embed="rId3"/>
          <a:stretch>
            <a:fillRect/>
          </a:stretch>
        </p:blipFill>
        <p:spPr>
          <a:xfrm>
            <a:off x="1281112" y="2326378"/>
            <a:ext cx="9629775" cy="1628775"/>
          </a:xfrm>
          <a:prstGeom prst="rect">
            <a:avLst/>
          </a:prstGeom>
        </p:spPr>
      </p:pic>
    </p:spTree>
    <p:extLst>
      <p:ext uri="{BB962C8B-B14F-4D97-AF65-F5344CB8AC3E}">
        <p14:creationId xmlns:p14="http://schemas.microsoft.com/office/powerpoint/2010/main" val="3922071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Cubic</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Splines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04912" y="1942685"/>
            <a:ext cx="9782175" cy="4324350"/>
          </a:xfrm>
          <a:prstGeom prst="rect">
            <a:avLst/>
          </a:prstGeom>
        </p:spPr>
      </p:pic>
    </p:spTree>
    <p:extLst>
      <p:ext uri="{BB962C8B-B14F-4D97-AF65-F5344CB8AC3E}">
        <p14:creationId xmlns:p14="http://schemas.microsoft.com/office/powerpoint/2010/main" val="1777404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Cubic</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Splines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Interpolation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Example</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09675" y="2029030"/>
            <a:ext cx="9772650" cy="3952875"/>
          </a:xfrm>
          <a:prstGeom prst="rect">
            <a:avLst/>
          </a:prstGeom>
        </p:spPr>
      </p:pic>
    </p:spTree>
    <p:extLst>
      <p:ext uri="{BB962C8B-B14F-4D97-AF65-F5344CB8AC3E}">
        <p14:creationId xmlns:p14="http://schemas.microsoft.com/office/powerpoint/2010/main" val="2958386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The Matrix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class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729407" y="1991122"/>
            <a:ext cx="8252793" cy="4660779"/>
          </a:xfrm>
          <a:prstGeom prst="rect">
            <a:avLst/>
          </a:prstGeom>
        </p:spPr>
      </p:pic>
    </p:spTree>
    <p:extLst>
      <p:ext uri="{BB962C8B-B14F-4D97-AF65-F5344CB8AC3E}">
        <p14:creationId xmlns:p14="http://schemas.microsoft.com/office/powerpoint/2010/main" val="2170866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The Matrix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class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25002" y="1931711"/>
            <a:ext cx="6362700" cy="1762125"/>
          </a:xfrm>
          <a:prstGeom prst="rect">
            <a:avLst/>
          </a:prstGeom>
        </p:spPr>
      </p:pic>
      <p:pic>
        <p:nvPicPr>
          <p:cNvPr id="7" name="Picture 6"/>
          <p:cNvPicPr>
            <a:picLocks noChangeAspect="1"/>
          </p:cNvPicPr>
          <p:nvPr/>
        </p:nvPicPr>
        <p:blipFill>
          <a:blip r:embed="rId4"/>
          <a:stretch>
            <a:fillRect/>
          </a:stretch>
        </p:blipFill>
        <p:spPr>
          <a:xfrm>
            <a:off x="1248603" y="3763819"/>
            <a:ext cx="9734550" cy="2828925"/>
          </a:xfrm>
          <a:prstGeom prst="rect">
            <a:avLst/>
          </a:prstGeom>
        </p:spPr>
      </p:pic>
    </p:spTree>
    <p:extLst>
      <p:ext uri="{BB962C8B-B14F-4D97-AF65-F5344CB8AC3E}">
        <p14:creationId xmlns:p14="http://schemas.microsoft.com/office/powerpoint/2010/main" val="1444263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Optimization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39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47775" y="2114963"/>
            <a:ext cx="9696450" cy="3105150"/>
          </a:xfrm>
          <a:prstGeom prst="rect">
            <a:avLst/>
          </a:prstGeom>
        </p:spPr>
      </p:pic>
    </p:spTree>
    <p:extLst>
      <p:ext uri="{BB962C8B-B14F-4D97-AF65-F5344CB8AC3E}">
        <p14:creationId xmlns:p14="http://schemas.microsoft.com/office/powerpoint/2010/main" val="165205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smtClean="0">
                <a:solidFill>
                  <a:prstClr val="white"/>
                </a:solidFill>
                <a:latin typeface="Times New Roman" panose="02020603050405020304" pitchFamily="18" charset="0"/>
                <a:cs typeface="Times New Roman" panose="02020603050405020304" pitchFamily="18" charset="0"/>
              </a:rPr>
              <a:t> C++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libraries</a:t>
            </a:r>
            <a:r>
              <a:rPr lang="it-IT" altLang="it-IT" sz="3600" b="1" kern="0" dirty="0" smtClean="0">
                <a:solidFill>
                  <a:prstClr val="white"/>
                </a:solidFill>
                <a:latin typeface="Times New Roman" panose="02020603050405020304" pitchFamily="18" charset="0"/>
                <a:cs typeface="Times New Roman" panose="02020603050405020304" pitchFamily="18" charset="0"/>
              </a:rPr>
              <a:t>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a:t>
            </a:fld>
            <a:endParaRPr lang="en-US"/>
          </a:p>
        </p:txBody>
      </p:sp>
      <p:sp>
        <p:nvSpPr>
          <p:cNvPr id="7" name="Rectangle 6"/>
          <p:cNvSpPr/>
          <p:nvPr/>
        </p:nvSpPr>
        <p:spPr>
          <a:xfrm>
            <a:off x="977554" y="1868384"/>
            <a:ext cx="10236892" cy="4524315"/>
          </a:xfrm>
          <a:prstGeom prst="rect">
            <a:avLst/>
          </a:prstGeom>
        </p:spPr>
        <p:txBody>
          <a:bodyPr wrap="square">
            <a:spAutoFit/>
          </a:bodyPr>
          <a:lstStyle/>
          <a:p>
            <a:pPr algn="just"/>
            <a:r>
              <a:rPr lang="it-IT" sz="2200" dirty="0" smtClean="0">
                <a:latin typeface="Times New Roman" panose="02020603050405020304" pitchFamily="18" charset="0"/>
                <a:cs typeface="Times New Roman" panose="02020603050405020304" pitchFamily="18" charset="0"/>
              </a:rPr>
              <a:t>For the </a:t>
            </a:r>
            <a:r>
              <a:rPr lang="it-IT" sz="2200" dirty="0" err="1" smtClean="0">
                <a:latin typeface="Times New Roman" panose="02020603050405020304" pitchFamily="18" charset="0"/>
                <a:cs typeface="Times New Roman" panose="02020603050405020304" pitchFamily="18" charset="0"/>
              </a:rPr>
              <a:t>sake</a:t>
            </a:r>
            <a:r>
              <a:rPr lang="it-IT" sz="2200" dirty="0" smtClean="0">
                <a:latin typeface="Times New Roman" panose="02020603050405020304" pitchFamily="18" charset="0"/>
                <a:cs typeface="Times New Roman" panose="02020603050405020304" pitchFamily="18" charset="0"/>
              </a:rPr>
              <a:t> of </a:t>
            </a:r>
            <a:r>
              <a:rPr lang="it-IT" sz="2200" dirty="0" err="1" smtClean="0">
                <a:latin typeface="Times New Roman" panose="02020603050405020304" pitchFamily="18" charset="0"/>
                <a:cs typeface="Times New Roman" panose="02020603050405020304" pitchFamily="18" charset="0"/>
              </a:rPr>
              <a:t>installing</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QuantLib</a:t>
            </a:r>
            <a:r>
              <a:rPr lang="it-IT" sz="2200" dirty="0">
                <a:latin typeface="Times New Roman" panose="02020603050405020304" pitchFamily="18" charset="0"/>
                <a:cs typeface="Times New Roman" panose="02020603050405020304" pitchFamily="18" charset="0"/>
              </a:rPr>
              <a:t> </a:t>
            </a:r>
            <a:r>
              <a:rPr lang="it-IT" sz="2200" dirty="0" smtClean="0">
                <a:latin typeface="Times New Roman" panose="02020603050405020304" pitchFamily="18" charset="0"/>
                <a:cs typeface="Times New Roman" panose="02020603050405020304" pitchFamily="18" charset="0"/>
              </a:rPr>
              <a:t>and </a:t>
            </a:r>
            <a:r>
              <a:rPr lang="it-IT" sz="2200" dirty="0" err="1" smtClean="0">
                <a:latin typeface="Times New Roman" panose="02020603050405020304" pitchFamily="18" charset="0"/>
                <a:cs typeface="Times New Roman" panose="02020603050405020304" pitchFamily="18" charset="0"/>
              </a:rPr>
              <a:t>run</a:t>
            </a:r>
            <a:r>
              <a:rPr lang="it-IT" sz="2200" dirty="0" smtClean="0">
                <a:latin typeface="Times New Roman" panose="02020603050405020304" pitchFamily="18" charset="0"/>
                <a:cs typeface="Times New Roman" panose="02020603050405020304" pitchFamily="18" charset="0"/>
              </a:rPr>
              <a:t> the source code </a:t>
            </a:r>
            <a:r>
              <a:rPr lang="it-IT" sz="2200" dirty="0" err="1" smtClean="0">
                <a:latin typeface="Times New Roman" panose="02020603050405020304" pitchFamily="18" charset="0"/>
                <a:cs typeface="Times New Roman" panose="02020603050405020304" pitchFamily="18" charset="0"/>
              </a:rPr>
              <a:t>it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would</a:t>
            </a:r>
            <a:r>
              <a:rPr lang="it-IT" sz="2200" dirty="0" smtClean="0">
                <a:latin typeface="Times New Roman" panose="02020603050405020304" pitchFamily="18" charset="0"/>
                <a:cs typeface="Times New Roman" panose="02020603050405020304" pitchFamily="18" charset="0"/>
              </a:rPr>
              <a:t> be </a:t>
            </a:r>
            <a:r>
              <a:rPr lang="it-IT" sz="2200" dirty="0" err="1" smtClean="0">
                <a:latin typeface="Times New Roman" panose="02020603050405020304" pitchFamily="18" charset="0"/>
                <a:cs typeface="Times New Roman" panose="02020603050405020304" pitchFamily="18" charset="0"/>
              </a:rPr>
              <a:t>required</a:t>
            </a:r>
            <a:r>
              <a:rPr lang="it-IT" sz="2200" dirty="0" smtClean="0">
                <a:latin typeface="Times New Roman" panose="02020603050405020304" pitchFamily="18" charset="0"/>
                <a:cs typeface="Times New Roman" panose="02020603050405020304" pitchFamily="18" charset="0"/>
              </a:rPr>
              <a:t> to </a:t>
            </a:r>
            <a:r>
              <a:rPr lang="it-IT" sz="2200" dirty="0" err="1" smtClean="0">
                <a:latin typeface="Times New Roman" panose="02020603050405020304" pitchFamily="18" charset="0"/>
                <a:cs typeface="Times New Roman" panose="02020603050405020304" pitchFamily="18" charset="0"/>
              </a:rPr>
              <a:t>install</a:t>
            </a:r>
            <a:r>
              <a:rPr lang="it-IT" sz="2200" dirty="0" smtClean="0">
                <a:latin typeface="Times New Roman" panose="02020603050405020304" pitchFamily="18" charset="0"/>
                <a:cs typeface="Times New Roman" panose="02020603050405020304" pitchFamily="18" charset="0"/>
              </a:rPr>
              <a:t> the </a:t>
            </a:r>
            <a:r>
              <a:rPr lang="it-IT" sz="2200" dirty="0" err="1" smtClean="0">
                <a:latin typeface="Times New Roman" panose="02020603050405020304" pitchFamily="18" charset="0"/>
                <a:cs typeface="Times New Roman" panose="02020603050405020304" pitchFamily="18" charset="0"/>
              </a:rPr>
              <a:t>Boost</a:t>
            </a:r>
            <a:r>
              <a:rPr lang="it-IT" sz="2200" dirty="0" smtClean="0">
                <a:latin typeface="Times New Roman" panose="02020603050405020304" pitchFamily="18" charset="0"/>
                <a:cs typeface="Times New Roman" panose="02020603050405020304" pitchFamily="18" charset="0"/>
              </a:rPr>
              <a:t> </a:t>
            </a:r>
            <a:r>
              <a:rPr lang="it-IT" sz="2200" dirty="0" err="1" smtClean="0">
                <a:latin typeface="Times New Roman" panose="02020603050405020304" pitchFamily="18" charset="0"/>
                <a:cs typeface="Times New Roman" panose="02020603050405020304" pitchFamily="18" charset="0"/>
              </a:rPr>
              <a:t>libraries</a:t>
            </a:r>
            <a:r>
              <a:rPr lang="it-IT" sz="2200" dirty="0" smtClean="0">
                <a:latin typeface="Times New Roman" panose="02020603050405020304" pitchFamily="18" charset="0"/>
                <a:cs typeface="Times New Roman" panose="02020603050405020304" pitchFamily="18" charset="0"/>
              </a:rPr>
              <a:t> first.</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Boost </a:t>
            </a:r>
            <a:r>
              <a:rPr lang="en-US" sz="2200" dirty="0">
                <a:latin typeface="Times New Roman" panose="02020603050405020304" pitchFamily="18" charset="0"/>
                <a:cs typeface="Times New Roman" panose="02020603050405020304" pitchFamily="18" charset="0"/>
              </a:rPr>
              <a:t>is a set of libraries for the C++ programming language that provide support for tasks and structures such as linear algebra, pseudorandom number generation, multithreading, image processing, regular expressions, and unit testing. It contains 160 individual libraries (as of version 1.72</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Most of the Boost libraries are licensed under the Boost Software License, designed to allow Boost to be used with both free and proprietary software projects. Many of Boost's founders are on the C++ standards committee, and several Boost libraries have been accepted for incorporation into the C++ Technical Report 1, the C++11 standard (e.g. smart pointers, thread, regex, random, ratio, tuple</a:t>
            </a:r>
            <a:r>
              <a:rPr lang="en-US" sz="2200" dirty="0" smtClean="0">
                <a:latin typeface="Times New Roman" panose="02020603050405020304" pitchFamily="18" charset="0"/>
                <a:cs typeface="Times New Roman" panose="02020603050405020304" pitchFamily="18" charset="0"/>
              </a:rPr>
              <a:t>) and </a:t>
            </a:r>
            <a:r>
              <a:rPr lang="en-US" sz="2200" dirty="0">
                <a:latin typeface="Times New Roman" panose="02020603050405020304" pitchFamily="18" charset="0"/>
                <a:cs typeface="Times New Roman" panose="02020603050405020304" pitchFamily="18" charset="0"/>
              </a:rPr>
              <a:t>the C++17 standard (e.g. </a:t>
            </a:r>
            <a:r>
              <a:rPr lang="en-US" sz="2200" dirty="0" err="1">
                <a:latin typeface="Times New Roman" panose="02020603050405020304" pitchFamily="18" charset="0"/>
                <a:cs typeface="Times New Roman" panose="02020603050405020304" pitchFamily="18" charset="0"/>
              </a:rPr>
              <a:t>filesystem</a:t>
            </a:r>
            <a:r>
              <a:rPr lang="en-US" sz="2200" dirty="0">
                <a:latin typeface="Times New Roman" panose="02020603050405020304" pitchFamily="18" charset="0"/>
                <a:cs typeface="Times New Roman" panose="02020603050405020304" pitchFamily="18" charset="0"/>
              </a:rPr>
              <a:t>, any, optional, variant, </a:t>
            </a:r>
            <a:r>
              <a:rPr lang="en-US" sz="2200" dirty="0" err="1">
                <a:latin typeface="Times New Roman" panose="02020603050405020304" pitchFamily="18" charset="0"/>
                <a:cs typeface="Times New Roman" panose="02020603050405020304" pitchFamily="18" charset="0"/>
              </a:rPr>
              <a:t>string_view</a:t>
            </a:r>
            <a:r>
              <a:rPr lang="en-US" sz="2200" dirty="0" smtClean="0">
                <a:latin typeface="Times New Roman" panose="02020603050405020304" pitchFamily="18" charset="0"/>
                <a:cs typeface="Times New Roman" panose="02020603050405020304" pitchFamily="18" charset="0"/>
              </a:rPr>
              <a:t>).</a:t>
            </a:r>
            <a:endParaRPr lang="it-IT" sz="2200" b="1" dirty="0" smtClean="0">
              <a:latin typeface="Times New Roman" panose="02020603050405020304" pitchFamily="18" charset="0"/>
              <a:cs typeface="Times New Roman" panose="02020603050405020304" pitchFamily="18" charset="0"/>
            </a:endParaRPr>
          </a:p>
          <a:p>
            <a:endParaRPr lang="it-IT"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8627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Optimization</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805611" y="1933151"/>
            <a:ext cx="8362120" cy="4791224"/>
          </a:xfrm>
          <a:prstGeom prst="rect">
            <a:avLst/>
          </a:prstGeom>
        </p:spPr>
      </p:pic>
    </p:spTree>
    <p:extLst>
      <p:ext uri="{BB962C8B-B14F-4D97-AF65-F5344CB8AC3E}">
        <p14:creationId xmlns:p14="http://schemas.microsoft.com/office/powerpoint/2010/main" val="553386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Random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Numbers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542015" y="1925668"/>
            <a:ext cx="8904011" cy="4795807"/>
          </a:xfrm>
          <a:prstGeom prst="rect">
            <a:avLst/>
          </a:prstGeom>
        </p:spPr>
      </p:pic>
    </p:spTree>
    <p:extLst>
      <p:ext uri="{BB962C8B-B14F-4D97-AF65-F5344CB8AC3E}">
        <p14:creationId xmlns:p14="http://schemas.microsoft.com/office/powerpoint/2010/main" val="90716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Indexes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62062" y="1934403"/>
            <a:ext cx="9667875" cy="4857750"/>
          </a:xfrm>
          <a:prstGeom prst="rect">
            <a:avLst/>
          </a:prstGeom>
        </p:spPr>
      </p:pic>
    </p:spTree>
    <p:extLst>
      <p:ext uri="{BB962C8B-B14F-4D97-AF65-F5344CB8AC3E}">
        <p14:creationId xmlns:p14="http://schemas.microsoft.com/office/powerpoint/2010/main" val="3321229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Indexes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932747" y="1966127"/>
            <a:ext cx="7419975" cy="4866158"/>
          </a:xfrm>
          <a:prstGeom prst="rect">
            <a:avLst/>
          </a:prstGeom>
        </p:spPr>
      </p:pic>
    </p:spTree>
    <p:extLst>
      <p:ext uri="{BB962C8B-B14F-4D97-AF65-F5344CB8AC3E}">
        <p14:creationId xmlns:p14="http://schemas.microsoft.com/office/powerpoint/2010/main" val="315706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Indexes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- 3</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23962" y="1972504"/>
            <a:ext cx="9744075" cy="4781550"/>
          </a:xfrm>
          <a:prstGeom prst="rect">
            <a:avLst/>
          </a:prstGeom>
        </p:spPr>
      </p:pic>
    </p:spTree>
    <p:extLst>
      <p:ext uri="{BB962C8B-B14F-4D97-AF65-F5344CB8AC3E}">
        <p14:creationId xmlns:p14="http://schemas.microsoft.com/office/powerpoint/2010/main" val="1554403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Interest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739969" y="1953225"/>
            <a:ext cx="7463666" cy="4768250"/>
          </a:xfrm>
          <a:prstGeom prst="rect">
            <a:avLst/>
          </a:prstGeom>
        </p:spPr>
      </p:pic>
    </p:spTree>
    <p:extLst>
      <p:ext uri="{BB962C8B-B14F-4D97-AF65-F5344CB8AC3E}">
        <p14:creationId xmlns:p14="http://schemas.microsoft.com/office/powerpoint/2010/main" val="851491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Interest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2130493" y="1908316"/>
            <a:ext cx="7450828" cy="4909226"/>
          </a:xfrm>
          <a:prstGeom prst="rect">
            <a:avLst/>
          </a:prstGeom>
        </p:spPr>
      </p:pic>
    </p:spTree>
    <p:extLst>
      <p:ext uri="{BB962C8B-B14F-4D97-AF65-F5344CB8AC3E}">
        <p14:creationId xmlns:p14="http://schemas.microsoft.com/office/powerpoint/2010/main" val="1478911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Yield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Curves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681986" y="1908315"/>
            <a:ext cx="8664645" cy="4952431"/>
          </a:xfrm>
          <a:prstGeom prst="rect">
            <a:avLst/>
          </a:prstGeom>
        </p:spPr>
      </p:pic>
    </p:spTree>
    <p:extLst>
      <p:ext uri="{BB962C8B-B14F-4D97-AF65-F5344CB8AC3E}">
        <p14:creationId xmlns:p14="http://schemas.microsoft.com/office/powerpoint/2010/main" val="3806419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Yield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Curves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48</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530621" y="1930305"/>
            <a:ext cx="9163879" cy="4969019"/>
          </a:xfrm>
          <a:prstGeom prst="rect">
            <a:avLst/>
          </a:prstGeom>
        </p:spPr>
      </p:pic>
    </p:spTree>
    <p:extLst>
      <p:ext uri="{BB962C8B-B14F-4D97-AF65-F5344CB8AC3E}">
        <p14:creationId xmlns:p14="http://schemas.microsoft.com/office/powerpoint/2010/main" val="447378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Piecewise</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Yield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Curves</a:t>
            </a:r>
            <a:r>
              <a:rPr lang="it-IT" altLang="it-IT" sz="3600" b="1" kern="0" dirty="0" smtClean="0">
                <a:solidFill>
                  <a:prstClr val="white"/>
                </a:solidFill>
                <a:latin typeface="Times New Roman" panose="02020603050405020304" pitchFamily="18" charset="0"/>
                <a:cs typeface="Times New Roman" panose="02020603050405020304" pitchFamily="18" charset="0"/>
              </a:rPr>
              <a:t> Construction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49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14437" y="2171493"/>
            <a:ext cx="9763125" cy="3648075"/>
          </a:xfrm>
          <a:prstGeom prst="rect">
            <a:avLst/>
          </a:prstGeom>
        </p:spPr>
      </p:pic>
    </p:spTree>
    <p:extLst>
      <p:ext uri="{BB962C8B-B14F-4D97-AF65-F5344CB8AC3E}">
        <p14:creationId xmlns:p14="http://schemas.microsoft.com/office/powerpoint/2010/main" val="1322576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shared</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pointers</a:t>
            </a:r>
            <a:r>
              <a:rPr lang="it-IT" altLang="it-IT" sz="3600" b="1" kern="0" dirty="0" smtClean="0">
                <a:solidFill>
                  <a:prstClr val="white"/>
                </a:solidFill>
                <a:latin typeface="Times New Roman" panose="02020603050405020304" pitchFamily="18" charset="0"/>
                <a:cs typeface="Times New Roman" panose="02020603050405020304" pitchFamily="18" charset="0"/>
              </a:rPr>
              <a:t>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a:t>
            </a:fld>
            <a:endParaRPr lang="en-US"/>
          </a:p>
        </p:txBody>
      </p:sp>
      <p:pic>
        <p:nvPicPr>
          <p:cNvPr id="2" name="Picture 1"/>
          <p:cNvPicPr>
            <a:picLocks noChangeAspect="1"/>
          </p:cNvPicPr>
          <p:nvPr/>
        </p:nvPicPr>
        <p:blipFill>
          <a:blip r:embed="rId2"/>
          <a:stretch>
            <a:fillRect/>
          </a:stretch>
        </p:blipFill>
        <p:spPr>
          <a:xfrm>
            <a:off x="1273658" y="2354540"/>
            <a:ext cx="9744075" cy="3381375"/>
          </a:xfrm>
          <a:prstGeom prst="rect">
            <a:avLst/>
          </a:prstGeom>
        </p:spPr>
      </p:pic>
    </p:spTree>
    <p:extLst>
      <p:ext uri="{BB962C8B-B14F-4D97-AF65-F5344CB8AC3E}">
        <p14:creationId xmlns:p14="http://schemas.microsoft.com/office/powerpoint/2010/main" val="2431279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Deposit</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50</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8" name="Picture 7"/>
          <p:cNvPicPr>
            <a:picLocks noChangeAspect="1"/>
          </p:cNvPicPr>
          <p:nvPr/>
        </p:nvPicPr>
        <p:blipFill>
          <a:blip r:embed="rId3"/>
          <a:stretch>
            <a:fillRect/>
          </a:stretch>
        </p:blipFill>
        <p:spPr>
          <a:xfrm>
            <a:off x="2435085" y="1908316"/>
            <a:ext cx="7275445" cy="4895311"/>
          </a:xfrm>
          <a:prstGeom prst="rect">
            <a:avLst/>
          </a:prstGeom>
        </p:spPr>
      </p:pic>
    </p:spTree>
    <p:extLst>
      <p:ext uri="{BB962C8B-B14F-4D97-AF65-F5344CB8AC3E}">
        <p14:creationId xmlns:p14="http://schemas.microsoft.com/office/powerpoint/2010/main" val="2266720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FRA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51</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2794344" y="1949521"/>
            <a:ext cx="6543675" cy="4867275"/>
          </a:xfrm>
          <a:prstGeom prst="rect">
            <a:avLst/>
          </a:prstGeom>
        </p:spPr>
      </p:pic>
    </p:spTree>
    <p:extLst>
      <p:ext uri="{BB962C8B-B14F-4D97-AF65-F5344CB8AC3E}">
        <p14:creationId xmlns:p14="http://schemas.microsoft.com/office/powerpoint/2010/main" val="1364934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Swap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Rates</a:t>
            </a:r>
            <a:r>
              <a:rPr lang="it-IT" altLang="it-IT" sz="3600" b="1" kern="0" dirty="0" smtClean="0">
                <a:solidFill>
                  <a:prstClr val="white"/>
                </a:solidFill>
                <a:latin typeface="Times New Roman" panose="02020603050405020304" pitchFamily="18" charset="0"/>
                <a:cs typeface="Times New Roman" panose="02020603050405020304" pitchFamily="18" charset="0"/>
              </a:rPr>
              <a:t>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52</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2385388" y="1908315"/>
            <a:ext cx="7325139" cy="4906461"/>
          </a:xfrm>
          <a:prstGeom prst="rect">
            <a:avLst/>
          </a:prstGeom>
        </p:spPr>
      </p:pic>
    </p:spTree>
    <p:extLst>
      <p:ext uri="{BB962C8B-B14F-4D97-AF65-F5344CB8AC3E}">
        <p14:creationId xmlns:p14="http://schemas.microsoft.com/office/powerpoint/2010/main" val="1214264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err="1">
                <a:solidFill>
                  <a:prstClr val="white"/>
                </a:solidFill>
                <a:latin typeface="Times New Roman" panose="02020603050405020304" pitchFamily="18" charset="0"/>
                <a:cs typeface="Times New Roman" panose="02020603050405020304" pitchFamily="18" charset="0"/>
              </a:rPr>
              <a:t>Piecewise</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a:solidFill>
                  <a:prstClr val="white"/>
                </a:solidFill>
                <a:latin typeface="Times New Roman" panose="02020603050405020304" pitchFamily="18" charset="0"/>
                <a:cs typeface="Times New Roman" panose="02020603050405020304" pitchFamily="18" charset="0"/>
              </a:rPr>
              <a:t>Yield</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a:solidFill>
                  <a:prstClr val="white"/>
                </a:solidFill>
                <a:latin typeface="Times New Roman" panose="02020603050405020304" pitchFamily="18" charset="0"/>
                <a:cs typeface="Times New Roman" panose="02020603050405020304" pitchFamily="18" charset="0"/>
              </a:rPr>
              <a:t>Curves</a:t>
            </a:r>
            <a:r>
              <a:rPr lang="it-IT" altLang="it-IT" sz="3600" b="1" kern="0" dirty="0">
                <a:solidFill>
                  <a:prstClr val="white"/>
                </a:solidFill>
                <a:latin typeface="Times New Roman" panose="02020603050405020304" pitchFamily="18" charset="0"/>
                <a:cs typeface="Times New Roman" panose="02020603050405020304" pitchFamily="18" charset="0"/>
              </a:rPr>
              <a:t> Construction - </a:t>
            </a:r>
            <a:r>
              <a:rPr lang="it-IT" altLang="it-IT" sz="3600" b="1" kern="0" dirty="0" smtClean="0">
                <a:solidFill>
                  <a:prstClr val="white"/>
                </a:solidFill>
                <a:latin typeface="Times New Roman" panose="02020603050405020304" pitchFamily="18" charset="0"/>
                <a:cs typeface="Times New Roman" panose="02020603050405020304" pitchFamily="18" charset="0"/>
              </a:rPr>
              <a:t>2 </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53</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755086" y="1926009"/>
            <a:ext cx="8810211" cy="4931991"/>
          </a:xfrm>
          <a:prstGeom prst="rect">
            <a:avLst/>
          </a:prstGeom>
        </p:spPr>
      </p:pic>
    </p:spTree>
    <p:extLst>
      <p:ext uri="{BB962C8B-B14F-4D97-AF65-F5344CB8AC3E}">
        <p14:creationId xmlns:p14="http://schemas.microsoft.com/office/powerpoint/2010/main" val="366936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Payoff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54</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2401128" y="1941911"/>
            <a:ext cx="7080802" cy="4831606"/>
          </a:xfrm>
          <a:prstGeom prst="rect">
            <a:avLst/>
          </a:prstGeom>
        </p:spPr>
      </p:pic>
    </p:spTree>
    <p:extLst>
      <p:ext uri="{BB962C8B-B14F-4D97-AF65-F5344CB8AC3E}">
        <p14:creationId xmlns:p14="http://schemas.microsoft.com/office/powerpoint/2010/main" val="3710066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smtClean="0">
                <a:solidFill>
                  <a:prstClr val="white"/>
                </a:solidFill>
                <a:latin typeface="Times New Roman" panose="02020603050405020304" pitchFamily="18" charset="0"/>
                <a:cs typeface="Times New Roman" panose="02020603050405020304" pitchFamily="18" charset="0"/>
              </a:rPr>
              <a:t>Payoff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55</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424815" y="2201517"/>
            <a:ext cx="9382125" cy="2514600"/>
          </a:xfrm>
          <a:prstGeom prst="rect">
            <a:avLst/>
          </a:prstGeom>
        </p:spPr>
      </p:pic>
    </p:spTree>
    <p:extLst>
      <p:ext uri="{BB962C8B-B14F-4D97-AF65-F5344CB8AC3E}">
        <p14:creationId xmlns:p14="http://schemas.microsoft.com/office/powerpoint/2010/main" val="1369979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Exercises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56</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3" name="Picture 2"/>
          <p:cNvPicPr>
            <a:picLocks noChangeAspect="1"/>
          </p:cNvPicPr>
          <p:nvPr/>
        </p:nvPicPr>
        <p:blipFill>
          <a:blip r:embed="rId3"/>
          <a:stretch>
            <a:fillRect/>
          </a:stretch>
        </p:blipFill>
        <p:spPr>
          <a:xfrm>
            <a:off x="1249017" y="1978713"/>
            <a:ext cx="9753600" cy="3238500"/>
          </a:xfrm>
          <a:prstGeom prst="rect">
            <a:avLst/>
          </a:prstGeom>
        </p:spPr>
      </p:pic>
    </p:spTree>
    <p:extLst>
      <p:ext uri="{BB962C8B-B14F-4D97-AF65-F5344CB8AC3E}">
        <p14:creationId xmlns:p14="http://schemas.microsoft.com/office/powerpoint/2010/main" val="2186726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normAutofit/>
          </a:bodyPr>
          <a:lstStyle/>
          <a:p>
            <a:pPr defTabSz="1039020">
              <a:spcBef>
                <a:spcPts val="0"/>
              </a:spcBef>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Exercises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57</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277592" y="2149338"/>
            <a:ext cx="9696450" cy="2400300"/>
          </a:xfrm>
          <a:prstGeom prst="rect">
            <a:avLst/>
          </a:prstGeom>
        </p:spPr>
      </p:pic>
    </p:spTree>
    <p:extLst>
      <p:ext uri="{BB962C8B-B14F-4D97-AF65-F5344CB8AC3E}">
        <p14:creationId xmlns:p14="http://schemas.microsoft.com/office/powerpoint/2010/main" val="2154102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latin typeface="Times New Roman" panose="02020603050405020304" pitchFamily="18" charset="0"/>
                <a:cs typeface="Times New Roman" panose="02020603050405020304" pitchFamily="18" charset="0"/>
              </a:rPr>
              <a:t>Processi Stocastici</a:t>
            </a:r>
            <a:endParaRPr lang="en-US" dirty="0">
              <a:latin typeface="Times New Roman" panose="02020603050405020304" pitchFamily="18" charset="0"/>
              <a:cs typeface="Times New Roman" panose="02020603050405020304" pitchFamily="18" charset="0"/>
            </a:endParaRPr>
          </a:p>
        </p:txBody>
      </p:sp>
      <p:sp>
        <p:nvSpPr>
          <p:cNvPr id="9" name="Title 3"/>
          <p:cNvSpPr txBox="1">
            <a:spLocks/>
          </p:cNvSpPr>
          <p:nvPr/>
        </p:nvSpPr>
        <p:spPr bwMode="gray">
          <a:xfrm>
            <a:off x="977554" y="614951"/>
            <a:ext cx="10217642" cy="1381292"/>
          </a:xfrm>
          <a:prstGeom prst="rect">
            <a:avLst/>
          </a:prstGeom>
          <a:solidFill>
            <a:srgbClr val="597189"/>
          </a:solidFill>
          <a:ln w="9525" cap="flat" cmpd="sng" algn="ctr">
            <a:solidFill>
              <a:sysClr val="window" lastClr="FFFFFF"/>
            </a:solidFill>
            <a:prstDash val="solid"/>
          </a:ln>
          <a:effectLst/>
        </p:spPr>
        <p:txBody>
          <a:bodyPr vert="horz" lIns="36000" tIns="36000" rIns="36000" bIns="3600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039020">
              <a:spcBef>
                <a:spcPts val="0"/>
              </a:spcBef>
              <a:tabLst>
                <a:tab pos="3849665" algn="r"/>
                <a:tab pos="4750255" algn="r"/>
                <a:tab pos="5627511" algn="r"/>
                <a:tab pos="6493881" algn="r"/>
                <a:tab pos="7277811" algn="r"/>
                <a:tab pos="8352606" algn="r"/>
              </a:tabLst>
            </a:pP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smtClean="0">
                <a:solidFill>
                  <a:prstClr val="white"/>
                </a:solidFill>
                <a:latin typeface="Times New Roman" panose="02020603050405020304" pitchFamily="18" charset="0"/>
                <a:cs typeface="Times New Roman" panose="02020603050405020304" pitchFamily="18" charset="0"/>
              </a:rPr>
              <a:t>Referenze</a:t>
            </a:r>
          </a:p>
        </p:txBody>
      </p:sp>
      <p:sp>
        <p:nvSpPr>
          <p:cNvPr id="8" name="Slide Number Placeholder 7"/>
          <p:cNvSpPr>
            <a:spLocks noGrp="1"/>
          </p:cNvSpPr>
          <p:nvPr>
            <p:ph type="sldNum" sz="quarter" idx="12"/>
          </p:nvPr>
        </p:nvSpPr>
        <p:spPr/>
        <p:txBody>
          <a:bodyPr/>
          <a:lstStyle/>
          <a:p>
            <a:fld id="{A001332D-C347-4A08-BEBF-37FDE9C42D7D}" type="slidenum">
              <a:rPr lang="en-US" smtClean="0"/>
              <a:t>58</a:t>
            </a:fld>
            <a:endParaRPr lang="en-US"/>
          </a:p>
        </p:txBody>
      </p:sp>
      <p:sp>
        <p:nvSpPr>
          <p:cNvPr id="6" name="Rectangle 5"/>
          <p:cNvSpPr/>
          <p:nvPr/>
        </p:nvSpPr>
        <p:spPr>
          <a:xfrm>
            <a:off x="993912" y="2266121"/>
            <a:ext cx="10201283" cy="2585323"/>
          </a:xfrm>
          <a:prstGeom prst="rect">
            <a:avLst/>
          </a:prstGeom>
        </p:spPr>
        <p:txBody>
          <a:bodyPr wrap="square">
            <a:spAutoFit/>
          </a:bodyPr>
          <a:lstStyle/>
          <a:p>
            <a:pPr marL="285750" indent="-285750">
              <a:buFont typeface="Arial" panose="020B0604020202020204" pitchFamily="34" charset="0"/>
              <a:buChar char="•"/>
            </a:pPr>
            <a:r>
              <a:rPr lang="it-IT" altLang="it-IT" kern="0" dirty="0" err="1">
                <a:latin typeface="Times New Roman" panose="02020603050405020304" pitchFamily="18" charset="0"/>
                <a:cs typeface="Times New Roman" panose="02020603050405020304" pitchFamily="18" charset="0"/>
              </a:rPr>
              <a:t>Reiswich</a:t>
            </a:r>
            <a:r>
              <a:rPr lang="it-IT" altLang="it-IT" kern="0" dirty="0">
                <a:latin typeface="Times New Roman" panose="02020603050405020304" pitchFamily="18" charset="0"/>
                <a:cs typeface="Times New Roman" panose="02020603050405020304" pitchFamily="18" charset="0"/>
              </a:rPr>
              <a:t>, Dimitri (</a:t>
            </a:r>
            <a:r>
              <a:rPr lang="it-IT" altLang="it-IT" kern="0" dirty="0" smtClean="0">
                <a:latin typeface="Times New Roman" panose="02020603050405020304" pitchFamily="18" charset="0"/>
                <a:cs typeface="Times New Roman" panose="02020603050405020304" pitchFamily="18" charset="0"/>
              </a:rPr>
              <a:t>2010). </a:t>
            </a:r>
            <a:r>
              <a:rPr lang="it-IT" altLang="it-IT" i="1" kern="0" dirty="0" err="1" smtClean="0">
                <a:latin typeface="Times New Roman" panose="02020603050405020304" pitchFamily="18" charset="0"/>
                <a:cs typeface="Times New Roman" panose="02020603050405020304" pitchFamily="18" charset="0"/>
              </a:rPr>
              <a:t>Boost</a:t>
            </a:r>
            <a:r>
              <a:rPr lang="it-IT" altLang="it-IT" i="1" kern="0" dirty="0" smtClean="0">
                <a:latin typeface="Times New Roman" panose="02020603050405020304" pitchFamily="18" charset="0"/>
                <a:cs typeface="Times New Roman" panose="02020603050405020304" pitchFamily="18" charset="0"/>
              </a:rPr>
              <a:t> </a:t>
            </a:r>
            <a:r>
              <a:rPr lang="it-IT" altLang="it-IT" i="1" kern="0" dirty="0" err="1" smtClean="0">
                <a:latin typeface="Times New Roman" panose="02020603050405020304" pitchFamily="18" charset="0"/>
                <a:cs typeface="Times New Roman" panose="02020603050405020304" pitchFamily="18" charset="0"/>
              </a:rPr>
              <a:t>introduction</a:t>
            </a:r>
            <a:r>
              <a:rPr lang="it-IT" altLang="it-IT" kern="0" dirty="0" smtClean="0">
                <a:latin typeface="Times New Roman" panose="02020603050405020304" pitchFamily="18" charset="0"/>
                <a:cs typeface="Times New Roman" panose="02020603050405020304" pitchFamily="18" charset="0"/>
              </a:rPr>
              <a:t>. </a:t>
            </a:r>
            <a:r>
              <a:rPr lang="it-IT" altLang="it-IT" kern="0" dirty="0" err="1">
                <a:latin typeface="Times New Roman" panose="02020603050405020304" pitchFamily="18" charset="0"/>
                <a:cs typeface="Times New Roman" panose="02020603050405020304" pitchFamily="18" charset="0"/>
              </a:rPr>
              <a:t>Available</a:t>
            </a:r>
            <a:r>
              <a:rPr lang="it-IT" altLang="it-IT" kern="0" dirty="0">
                <a:latin typeface="Times New Roman" panose="02020603050405020304" pitchFamily="18" charset="0"/>
                <a:cs typeface="Times New Roman" panose="02020603050405020304" pitchFamily="18" charset="0"/>
              </a:rPr>
              <a:t> </a:t>
            </a:r>
            <a:r>
              <a:rPr lang="it-IT" altLang="it-IT" kern="0" dirty="0" err="1">
                <a:latin typeface="Times New Roman" panose="02020603050405020304" pitchFamily="18" charset="0"/>
                <a:cs typeface="Times New Roman" panose="02020603050405020304" pitchFamily="18" charset="0"/>
              </a:rPr>
              <a:t>at</a:t>
            </a:r>
            <a:r>
              <a:rPr lang="it-IT" altLang="it-IT" kern="0" dirty="0">
                <a:latin typeface="Times New Roman" panose="02020603050405020304" pitchFamily="18" charset="0"/>
                <a:cs typeface="Times New Roman" panose="02020603050405020304" pitchFamily="18" charset="0"/>
              </a:rPr>
              <a:t> </a:t>
            </a:r>
            <a:r>
              <a:rPr lang="it-IT" altLang="it-IT" i="1" kern="0" dirty="0">
                <a:latin typeface="Times New Roman" panose="02020603050405020304" pitchFamily="18" charset="0"/>
                <a:cs typeface="Times New Roman" panose="02020603050405020304" pitchFamily="18" charset="0"/>
                <a:hlinkClick r:id="rId2"/>
              </a:rPr>
              <a:t>https://</a:t>
            </a:r>
            <a:r>
              <a:rPr lang="it-IT" altLang="it-IT" i="1" kern="0" dirty="0" smtClean="0">
                <a:latin typeface="Times New Roman" panose="02020603050405020304" pitchFamily="18" charset="0"/>
                <a:cs typeface="Times New Roman" panose="02020603050405020304" pitchFamily="18" charset="0"/>
                <a:hlinkClick r:id="rId2"/>
              </a:rPr>
              <a:t>www.quantlib.org/slides/dima-boost-intro.pdf</a:t>
            </a:r>
            <a:endParaRPr lang="it-IT" altLang="it-IT" i="1" kern="0" dirty="0" smtClean="0">
              <a:latin typeface="Times New Roman" panose="02020603050405020304" pitchFamily="18" charset="0"/>
              <a:cs typeface="Times New Roman" panose="02020603050405020304" pitchFamily="18" charset="0"/>
            </a:endParaRPr>
          </a:p>
          <a:p>
            <a:endParaRPr lang="it-IT" altLang="it-IT" kern="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altLang="it-IT" kern="0" dirty="0" err="1" smtClean="0">
                <a:latin typeface="Times New Roman" panose="02020603050405020304" pitchFamily="18" charset="0"/>
                <a:cs typeface="Times New Roman" panose="02020603050405020304" pitchFamily="18" charset="0"/>
              </a:rPr>
              <a:t>Reiswich</a:t>
            </a:r>
            <a:r>
              <a:rPr lang="it-IT" altLang="it-IT" kern="0" dirty="0" smtClean="0">
                <a:latin typeface="Times New Roman" panose="02020603050405020304" pitchFamily="18" charset="0"/>
                <a:cs typeface="Times New Roman" panose="02020603050405020304" pitchFamily="18" charset="0"/>
              </a:rPr>
              <a:t>, </a:t>
            </a:r>
            <a:r>
              <a:rPr lang="it-IT" altLang="it-IT" kern="0" dirty="0">
                <a:latin typeface="Times New Roman" panose="02020603050405020304" pitchFamily="18" charset="0"/>
                <a:cs typeface="Times New Roman" panose="02020603050405020304" pitchFamily="18" charset="0"/>
              </a:rPr>
              <a:t>Dimitri </a:t>
            </a:r>
            <a:r>
              <a:rPr lang="it-IT" altLang="it-IT" kern="0" dirty="0" smtClean="0">
                <a:latin typeface="Times New Roman" panose="02020603050405020304" pitchFamily="18" charset="0"/>
                <a:cs typeface="Times New Roman" panose="02020603050405020304" pitchFamily="18" charset="0"/>
              </a:rPr>
              <a:t>(2010). </a:t>
            </a:r>
            <a:r>
              <a:rPr lang="it-IT" altLang="it-IT" i="1" kern="0" dirty="0" err="1">
                <a:latin typeface="Times New Roman" panose="02020603050405020304" pitchFamily="18" charset="0"/>
                <a:cs typeface="Times New Roman" panose="02020603050405020304" pitchFamily="18" charset="0"/>
              </a:rPr>
              <a:t>QuantLib</a:t>
            </a:r>
            <a:r>
              <a:rPr lang="it-IT" altLang="it-IT" i="1" kern="0" dirty="0">
                <a:latin typeface="Times New Roman" panose="02020603050405020304" pitchFamily="18" charset="0"/>
                <a:cs typeface="Times New Roman" panose="02020603050405020304" pitchFamily="18" charset="0"/>
              </a:rPr>
              <a:t> </a:t>
            </a:r>
            <a:r>
              <a:rPr lang="it-IT" altLang="it-IT" i="1" kern="0" dirty="0" err="1">
                <a:latin typeface="Times New Roman" panose="02020603050405020304" pitchFamily="18" charset="0"/>
                <a:cs typeface="Times New Roman" panose="02020603050405020304" pitchFamily="18" charset="0"/>
              </a:rPr>
              <a:t>introduction</a:t>
            </a:r>
            <a:r>
              <a:rPr lang="it-IT" altLang="it-IT" i="1" kern="0" dirty="0">
                <a:latin typeface="Times New Roman" panose="02020603050405020304" pitchFamily="18" charset="0"/>
                <a:cs typeface="Times New Roman" panose="02020603050405020304" pitchFamily="18" charset="0"/>
              </a:rPr>
              <a:t>, part </a:t>
            </a:r>
            <a:r>
              <a:rPr lang="it-IT" altLang="it-IT" i="1" kern="0" dirty="0" smtClean="0">
                <a:latin typeface="Times New Roman" panose="02020603050405020304" pitchFamily="18" charset="0"/>
                <a:cs typeface="Times New Roman" panose="02020603050405020304" pitchFamily="18" charset="0"/>
              </a:rPr>
              <a:t>I</a:t>
            </a:r>
            <a:r>
              <a:rPr lang="it-IT" altLang="it-IT" kern="0" dirty="0" smtClean="0">
                <a:latin typeface="Times New Roman" panose="02020603050405020304" pitchFamily="18" charset="0"/>
                <a:cs typeface="Times New Roman" panose="02020603050405020304" pitchFamily="18" charset="0"/>
              </a:rPr>
              <a:t>. </a:t>
            </a:r>
            <a:r>
              <a:rPr lang="it-IT" altLang="it-IT" kern="0" dirty="0" err="1" smtClean="0">
                <a:latin typeface="Times New Roman" panose="02020603050405020304" pitchFamily="18" charset="0"/>
                <a:cs typeface="Times New Roman" panose="02020603050405020304" pitchFamily="18" charset="0"/>
              </a:rPr>
              <a:t>Available</a:t>
            </a:r>
            <a:r>
              <a:rPr lang="it-IT" altLang="it-IT" kern="0" dirty="0" smtClean="0">
                <a:latin typeface="Times New Roman" panose="02020603050405020304" pitchFamily="18" charset="0"/>
                <a:cs typeface="Times New Roman" panose="02020603050405020304" pitchFamily="18" charset="0"/>
              </a:rPr>
              <a:t> </a:t>
            </a:r>
            <a:r>
              <a:rPr lang="it-IT" altLang="it-IT" kern="0" dirty="0" err="1" smtClean="0">
                <a:latin typeface="Times New Roman" panose="02020603050405020304" pitchFamily="18" charset="0"/>
                <a:cs typeface="Times New Roman" panose="02020603050405020304" pitchFamily="18" charset="0"/>
              </a:rPr>
              <a:t>at</a:t>
            </a:r>
            <a:r>
              <a:rPr lang="it-IT" altLang="it-IT" kern="0" dirty="0">
                <a:latin typeface="Times New Roman" panose="02020603050405020304" pitchFamily="18" charset="0"/>
                <a:cs typeface="Times New Roman" panose="02020603050405020304" pitchFamily="18" charset="0"/>
              </a:rPr>
              <a:t> </a:t>
            </a:r>
            <a:r>
              <a:rPr lang="it-IT" altLang="it-IT" i="1" kern="0" dirty="0">
                <a:latin typeface="Times New Roman" panose="02020603050405020304" pitchFamily="18" charset="0"/>
                <a:cs typeface="Times New Roman" panose="02020603050405020304" pitchFamily="18" charset="0"/>
                <a:hlinkClick r:id="rId3"/>
              </a:rPr>
              <a:t>https://</a:t>
            </a:r>
            <a:r>
              <a:rPr lang="it-IT" altLang="it-IT" i="1" kern="0" dirty="0" smtClean="0">
                <a:latin typeface="Times New Roman" panose="02020603050405020304" pitchFamily="18" charset="0"/>
                <a:cs typeface="Times New Roman" panose="02020603050405020304" pitchFamily="18" charset="0"/>
                <a:hlinkClick r:id="rId3"/>
              </a:rPr>
              <a:t>www.quantlib.org/slides/dima-ql-intro-1.pdf</a:t>
            </a:r>
            <a:endParaRPr lang="it-IT" altLang="it-IT" i="1" kern="0" dirty="0" smtClean="0">
              <a:latin typeface="Times New Roman" panose="02020603050405020304" pitchFamily="18" charset="0"/>
              <a:cs typeface="Times New Roman" panose="02020603050405020304" pitchFamily="18" charset="0"/>
            </a:endParaRPr>
          </a:p>
          <a:p>
            <a:endParaRPr lang="it-IT" altLang="it-IT" i="1" kern="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altLang="it-IT" kern="0" dirty="0" err="1">
                <a:latin typeface="Times New Roman" panose="02020603050405020304" pitchFamily="18" charset="0"/>
                <a:cs typeface="Times New Roman" panose="02020603050405020304" pitchFamily="18" charset="0"/>
              </a:rPr>
              <a:t>Reiswich</a:t>
            </a:r>
            <a:r>
              <a:rPr lang="it-IT" altLang="it-IT" kern="0" dirty="0">
                <a:latin typeface="Times New Roman" panose="02020603050405020304" pitchFamily="18" charset="0"/>
                <a:cs typeface="Times New Roman" panose="02020603050405020304" pitchFamily="18" charset="0"/>
              </a:rPr>
              <a:t>, Dimitri (</a:t>
            </a:r>
            <a:r>
              <a:rPr lang="it-IT" altLang="it-IT" kern="0" dirty="0" smtClean="0">
                <a:latin typeface="Times New Roman" panose="02020603050405020304" pitchFamily="18" charset="0"/>
                <a:cs typeface="Times New Roman" panose="02020603050405020304" pitchFamily="18" charset="0"/>
              </a:rPr>
              <a:t>2010). </a:t>
            </a:r>
            <a:r>
              <a:rPr lang="it-IT" altLang="it-IT" i="1" kern="0" dirty="0" err="1">
                <a:latin typeface="Times New Roman" panose="02020603050405020304" pitchFamily="18" charset="0"/>
                <a:cs typeface="Times New Roman" panose="02020603050405020304" pitchFamily="18" charset="0"/>
              </a:rPr>
              <a:t>QuantLib</a:t>
            </a:r>
            <a:r>
              <a:rPr lang="it-IT" altLang="it-IT" i="1" kern="0" dirty="0">
                <a:latin typeface="Times New Roman" panose="02020603050405020304" pitchFamily="18" charset="0"/>
                <a:cs typeface="Times New Roman" panose="02020603050405020304" pitchFamily="18" charset="0"/>
              </a:rPr>
              <a:t> </a:t>
            </a:r>
            <a:r>
              <a:rPr lang="it-IT" altLang="it-IT" i="1" kern="0" dirty="0" err="1">
                <a:latin typeface="Times New Roman" panose="02020603050405020304" pitchFamily="18" charset="0"/>
                <a:cs typeface="Times New Roman" panose="02020603050405020304" pitchFamily="18" charset="0"/>
              </a:rPr>
              <a:t>introduction</a:t>
            </a:r>
            <a:r>
              <a:rPr lang="it-IT" altLang="it-IT" i="1" kern="0" dirty="0">
                <a:latin typeface="Times New Roman" panose="02020603050405020304" pitchFamily="18" charset="0"/>
                <a:cs typeface="Times New Roman" panose="02020603050405020304" pitchFamily="18" charset="0"/>
              </a:rPr>
              <a:t>, part </a:t>
            </a:r>
            <a:r>
              <a:rPr lang="it-IT" altLang="it-IT" i="1" kern="0" dirty="0" smtClean="0">
                <a:latin typeface="Times New Roman" panose="02020603050405020304" pitchFamily="18" charset="0"/>
                <a:cs typeface="Times New Roman" panose="02020603050405020304" pitchFamily="18" charset="0"/>
              </a:rPr>
              <a:t>II</a:t>
            </a:r>
            <a:r>
              <a:rPr lang="it-IT" altLang="it-IT" kern="0" dirty="0" smtClean="0">
                <a:latin typeface="Times New Roman" panose="02020603050405020304" pitchFamily="18" charset="0"/>
                <a:cs typeface="Times New Roman" panose="02020603050405020304" pitchFamily="18" charset="0"/>
              </a:rPr>
              <a:t>. </a:t>
            </a:r>
            <a:r>
              <a:rPr lang="it-IT" altLang="it-IT" kern="0" dirty="0" err="1">
                <a:latin typeface="Times New Roman" panose="02020603050405020304" pitchFamily="18" charset="0"/>
                <a:cs typeface="Times New Roman" panose="02020603050405020304" pitchFamily="18" charset="0"/>
              </a:rPr>
              <a:t>Available</a:t>
            </a:r>
            <a:r>
              <a:rPr lang="it-IT" altLang="it-IT" kern="0" dirty="0">
                <a:latin typeface="Times New Roman" panose="02020603050405020304" pitchFamily="18" charset="0"/>
                <a:cs typeface="Times New Roman" panose="02020603050405020304" pitchFamily="18" charset="0"/>
              </a:rPr>
              <a:t> </a:t>
            </a:r>
            <a:r>
              <a:rPr lang="it-IT" altLang="it-IT" kern="0" dirty="0" err="1">
                <a:latin typeface="Times New Roman" panose="02020603050405020304" pitchFamily="18" charset="0"/>
                <a:cs typeface="Times New Roman" panose="02020603050405020304" pitchFamily="18" charset="0"/>
              </a:rPr>
              <a:t>at</a:t>
            </a:r>
            <a:r>
              <a:rPr lang="it-IT" altLang="it-IT" kern="0" dirty="0">
                <a:latin typeface="Times New Roman" panose="02020603050405020304" pitchFamily="18" charset="0"/>
                <a:cs typeface="Times New Roman" panose="02020603050405020304" pitchFamily="18" charset="0"/>
              </a:rPr>
              <a:t> </a:t>
            </a:r>
            <a:r>
              <a:rPr lang="it-IT" altLang="it-IT" i="1" kern="0" dirty="0">
                <a:latin typeface="Times New Roman" panose="02020603050405020304" pitchFamily="18" charset="0"/>
                <a:cs typeface="Times New Roman" panose="02020603050405020304" pitchFamily="18" charset="0"/>
                <a:hlinkClick r:id="rId4"/>
              </a:rPr>
              <a:t>https://</a:t>
            </a:r>
            <a:r>
              <a:rPr lang="it-IT" altLang="it-IT" i="1" kern="0" dirty="0" smtClean="0">
                <a:latin typeface="Times New Roman" panose="02020603050405020304" pitchFamily="18" charset="0"/>
                <a:cs typeface="Times New Roman" panose="02020603050405020304" pitchFamily="18" charset="0"/>
                <a:hlinkClick r:id="rId4"/>
              </a:rPr>
              <a:t>www.quantlib.org/slides/dima-ql-intro-2.pdf</a:t>
            </a:r>
            <a:endParaRPr lang="it-IT" altLang="it-IT" i="1" dirty="0"/>
          </a:p>
          <a:p>
            <a:pPr marL="285750" indent="-285750">
              <a:buFont typeface="Arial" panose="020B0604020202020204" pitchFamily="34" charset="0"/>
              <a:buChar char="•"/>
            </a:pPr>
            <a:endParaRPr lang="it-IT" altLang="it-IT" i="1" dirty="0"/>
          </a:p>
        </p:txBody>
      </p:sp>
    </p:spTree>
    <p:extLst>
      <p:ext uri="{BB962C8B-B14F-4D97-AF65-F5344CB8AC3E}">
        <p14:creationId xmlns:p14="http://schemas.microsoft.com/office/powerpoint/2010/main" val="2105175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smtClean="0">
                <a:solidFill>
                  <a:prstClr val="white"/>
                </a:solidFill>
                <a:latin typeface="Times New Roman" panose="02020603050405020304" pitchFamily="18" charset="0"/>
                <a:cs typeface="Times New Roman" panose="02020603050405020304" pitchFamily="18" charset="0"/>
              </a:rPr>
              <a:t>optional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6</a:t>
            </a:fld>
            <a:endParaRPr lang="en-US"/>
          </a:p>
        </p:txBody>
      </p:sp>
      <p:pic>
        <p:nvPicPr>
          <p:cNvPr id="3" name="Picture 2"/>
          <p:cNvPicPr>
            <a:picLocks noChangeAspect="1"/>
          </p:cNvPicPr>
          <p:nvPr/>
        </p:nvPicPr>
        <p:blipFill>
          <a:blip r:embed="rId2"/>
          <a:stretch>
            <a:fillRect/>
          </a:stretch>
        </p:blipFill>
        <p:spPr>
          <a:xfrm>
            <a:off x="1263304" y="2017021"/>
            <a:ext cx="9725025" cy="3857625"/>
          </a:xfrm>
          <a:prstGeom prst="rect">
            <a:avLst/>
          </a:prstGeom>
        </p:spPr>
      </p:pic>
    </p:spTree>
    <p:extLst>
      <p:ext uri="{BB962C8B-B14F-4D97-AF65-F5344CB8AC3E}">
        <p14:creationId xmlns:p14="http://schemas.microsoft.com/office/powerpoint/2010/main" val="1921271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Boost</a:t>
            </a:r>
            <a:r>
              <a:rPr lang="it-IT" altLang="it-IT" sz="3600" b="1" kern="0" dirty="0">
                <a:solidFill>
                  <a:prstClr val="white"/>
                </a:solidFill>
                <a:latin typeface="Times New Roman" panose="02020603050405020304" pitchFamily="18" charset="0"/>
                <a:cs typeface="Times New Roman" panose="02020603050405020304" pitchFamily="18" charset="0"/>
              </a:rPr>
              <a:t>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bind</a:t>
            </a:r>
            <a:r>
              <a:rPr lang="it-IT" altLang="it-IT" sz="3600" b="1" kern="0" dirty="0" smtClean="0">
                <a:solidFill>
                  <a:prstClr val="white"/>
                </a:solidFill>
                <a:latin typeface="Times New Roman" panose="02020603050405020304" pitchFamily="18" charset="0"/>
                <a:cs typeface="Times New Roman" panose="02020603050405020304" pitchFamily="18" charset="0"/>
              </a:rPr>
              <a:t> (optional)</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7</a:t>
            </a:fld>
            <a:endParaRPr lang="en-US"/>
          </a:p>
        </p:txBody>
      </p:sp>
      <p:pic>
        <p:nvPicPr>
          <p:cNvPr id="2" name="Picture 1"/>
          <p:cNvPicPr>
            <a:picLocks noChangeAspect="1"/>
          </p:cNvPicPr>
          <p:nvPr/>
        </p:nvPicPr>
        <p:blipFill>
          <a:blip r:embed="rId2"/>
          <a:stretch>
            <a:fillRect/>
          </a:stretch>
        </p:blipFill>
        <p:spPr>
          <a:xfrm>
            <a:off x="1402450" y="1919928"/>
            <a:ext cx="9371565" cy="4892306"/>
          </a:xfrm>
          <a:prstGeom prst="rect">
            <a:avLst/>
          </a:prstGeom>
        </p:spPr>
      </p:pic>
    </p:spTree>
    <p:extLst>
      <p:ext uri="{BB962C8B-B14F-4D97-AF65-F5344CB8AC3E}">
        <p14:creationId xmlns:p14="http://schemas.microsoft.com/office/powerpoint/2010/main" val="297246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- 1</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8</a:t>
            </a:fld>
            <a:endParaRPr lang="en-US"/>
          </a:p>
        </p:txBody>
      </p:sp>
      <p:pic>
        <p:nvPicPr>
          <p:cNvPr id="3" name="Picture 2"/>
          <p:cNvPicPr>
            <a:picLocks noChangeAspect="1"/>
          </p:cNvPicPr>
          <p:nvPr/>
        </p:nvPicPr>
        <p:blipFill>
          <a:blip r:embed="rId2"/>
          <a:stretch>
            <a:fillRect/>
          </a:stretch>
        </p:blipFill>
        <p:spPr>
          <a:xfrm>
            <a:off x="1262062" y="1936060"/>
            <a:ext cx="9667875" cy="4019550"/>
          </a:xfrm>
          <a:prstGeom prst="rect">
            <a:avLst/>
          </a:prstGeom>
        </p:spPr>
      </p:pic>
      <p:pic>
        <p:nvPicPr>
          <p:cNvPr id="5" name="Picture 4"/>
          <p:cNvPicPr>
            <a:picLocks noChangeAspect="1"/>
          </p:cNvPicPr>
          <p:nvPr/>
        </p:nvPicPr>
        <p:blipFill>
          <a:blip r:embed="rId3"/>
          <a:stretch>
            <a:fillRect/>
          </a:stretch>
        </p:blipFill>
        <p:spPr>
          <a:xfrm>
            <a:off x="5195471" y="5598831"/>
            <a:ext cx="5895975" cy="371475"/>
          </a:xfrm>
          <a:prstGeom prst="rect">
            <a:avLst/>
          </a:prstGeom>
        </p:spPr>
      </p:pic>
    </p:spTree>
    <p:extLst>
      <p:ext uri="{BB962C8B-B14F-4D97-AF65-F5344CB8AC3E}">
        <p14:creationId xmlns:p14="http://schemas.microsoft.com/office/powerpoint/2010/main" val="193949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a:xfrm>
            <a:off x="1192695" y="429836"/>
            <a:ext cx="9903929" cy="1478480"/>
          </a:xfrm>
          <a:prstGeom prst="rect">
            <a:avLst/>
          </a:prstGeom>
          <a:solidFill>
            <a:srgbClr val="597189"/>
          </a:solidFill>
          <a:ln w="9525" cap="flat" cmpd="sng" algn="ctr">
            <a:solidFill>
              <a:sysClr val="window" lastClr="FFFFFF"/>
            </a:solidFill>
            <a:prstDash val="solid"/>
          </a:ln>
          <a:effectLst/>
        </p:spPr>
        <p:txBody>
          <a:bodyPr lIns="36000" tIns="36000" rIns="36000" bIns="36000" anchor="ctr"/>
          <a:lstStyle/>
          <a:p>
            <a:pPr algn="ctr" defTabSz="1039020" fontAlgn="auto">
              <a:spcBef>
                <a:spcPts val="0"/>
              </a:spcBef>
              <a:spcAft>
                <a:spcPts val="0"/>
              </a:spcAft>
              <a:tabLst>
                <a:tab pos="3849665" algn="r"/>
                <a:tab pos="4750255" algn="r"/>
                <a:tab pos="5627511" algn="r"/>
                <a:tab pos="6493881" algn="r"/>
                <a:tab pos="7277811" algn="r"/>
                <a:tab pos="8352606" algn="r"/>
              </a:tabLst>
            </a:pPr>
            <a:r>
              <a:rPr lang="it-IT" altLang="it-IT" sz="3600" b="1" kern="0" dirty="0" err="1" smtClean="0">
                <a:solidFill>
                  <a:prstClr val="white"/>
                </a:solidFill>
                <a:latin typeface="Times New Roman" panose="02020603050405020304" pitchFamily="18" charset="0"/>
                <a:cs typeface="Times New Roman" panose="02020603050405020304" pitchFamily="18" charset="0"/>
              </a:rPr>
              <a:t>Dates</a:t>
            </a:r>
            <a:r>
              <a:rPr lang="it-IT" altLang="it-IT" sz="3600" b="1" kern="0" dirty="0" smtClean="0">
                <a:solidFill>
                  <a:prstClr val="white"/>
                </a:solidFill>
                <a:latin typeface="Times New Roman" panose="02020603050405020304" pitchFamily="18" charset="0"/>
                <a:cs typeface="Times New Roman" panose="02020603050405020304" pitchFamily="18" charset="0"/>
              </a:rPr>
              <a:t> in </a:t>
            </a:r>
            <a:r>
              <a:rPr lang="it-IT" altLang="it-IT" sz="3600" b="1" kern="0" dirty="0" err="1" smtClean="0">
                <a:solidFill>
                  <a:prstClr val="white"/>
                </a:solidFill>
                <a:latin typeface="Times New Roman" panose="02020603050405020304" pitchFamily="18" charset="0"/>
                <a:cs typeface="Times New Roman" panose="02020603050405020304" pitchFamily="18" charset="0"/>
              </a:rPr>
              <a:t>QuantLib</a:t>
            </a:r>
            <a:r>
              <a:rPr lang="it-IT" altLang="it-IT" sz="3600" b="1" kern="0" dirty="0" smtClean="0">
                <a:solidFill>
                  <a:prstClr val="white"/>
                </a:solidFill>
                <a:latin typeface="Times New Roman" panose="02020603050405020304" pitchFamily="18" charset="0"/>
                <a:cs typeface="Times New Roman" panose="02020603050405020304" pitchFamily="18" charset="0"/>
              </a:rPr>
              <a:t> - 2</a:t>
            </a:r>
            <a:endParaRPr lang="it-IT" altLang="it-IT" sz="3600" b="1" i="1" kern="0" dirty="0">
              <a:solidFill>
                <a:prstClr val="white"/>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001332D-C347-4A08-BEBF-37FDE9C42D7D}" type="slidenum">
              <a:rPr lang="en-US" smtClean="0"/>
              <a:t>9</a:t>
            </a:fld>
            <a:endParaRPr lang="en-US"/>
          </a:p>
        </p:txBody>
      </p:sp>
      <p:pic>
        <p:nvPicPr>
          <p:cNvPr id="5" name="Picture 4"/>
          <p:cNvPicPr>
            <a:picLocks noChangeAspect="1"/>
          </p:cNvPicPr>
          <p:nvPr/>
        </p:nvPicPr>
        <p:blipFill>
          <a:blip r:embed="rId2"/>
          <a:stretch>
            <a:fillRect/>
          </a:stretch>
        </p:blipFill>
        <p:spPr>
          <a:xfrm>
            <a:off x="5195471" y="5598831"/>
            <a:ext cx="5895975" cy="371475"/>
          </a:xfrm>
          <a:prstGeom prst="rect">
            <a:avLst/>
          </a:prstGeom>
        </p:spPr>
      </p:pic>
      <p:pic>
        <p:nvPicPr>
          <p:cNvPr id="2" name="Picture 1"/>
          <p:cNvPicPr>
            <a:picLocks noChangeAspect="1"/>
          </p:cNvPicPr>
          <p:nvPr/>
        </p:nvPicPr>
        <p:blipFill>
          <a:blip r:embed="rId3"/>
          <a:stretch>
            <a:fillRect/>
          </a:stretch>
        </p:blipFill>
        <p:spPr>
          <a:xfrm>
            <a:off x="1339295" y="2025512"/>
            <a:ext cx="8420100" cy="2647950"/>
          </a:xfrm>
          <a:prstGeom prst="rect">
            <a:avLst/>
          </a:prstGeom>
        </p:spPr>
      </p:pic>
      <p:pic>
        <p:nvPicPr>
          <p:cNvPr id="7" name="Picture 6"/>
          <p:cNvPicPr>
            <a:picLocks noChangeAspect="1"/>
          </p:cNvPicPr>
          <p:nvPr/>
        </p:nvPicPr>
        <p:blipFill>
          <a:blip r:embed="rId4"/>
          <a:stretch>
            <a:fillRect/>
          </a:stretch>
        </p:blipFill>
        <p:spPr>
          <a:xfrm>
            <a:off x="1359384" y="4727298"/>
            <a:ext cx="5000625" cy="285750"/>
          </a:xfrm>
          <a:prstGeom prst="rect">
            <a:avLst/>
          </a:prstGeom>
        </p:spPr>
      </p:pic>
      <p:pic>
        <p:nvPicPr>
          <p:cNvPr id="8" name="Picture 7"/>
          <p:cNvPicPr>
            <a:picLocks noChangeAspect="1"/>
          </p:cNvPicPr>
          <p:nvPr/>
        </p:nvPicPr>
        <p:blipFill>
          <a:blip r:embed="rId5"/>
          <a:stretch>
            <a:fillRect/>
          </a:stretch>
        </p:blipFill>
        <p:spPr>
          <a:xfrm>
            <a:off x="6808709" y="4742414"/>
            <a:ext cx="1238250" cy="295275"/>
          </a:xfrm>
          <a:prstGeom prst="rect">
            <a:avLst/>
          </a:prstGeom>
        </p:spPr>
      </p:pic>
      <p:pic>
        <p:nvPicPr>
          <p:cNvPr id="9" name="Picture 8"/>
          <p:cNvPicPr>
            <a:picLocks noChangeAspect="1"/>
          </p:cNvPicPr>
          <p:nvPr/>
        </p:nvPicPr>
        <p:blipFill>
          <a:blip r:embed="rId6"/>
          <a:stretch>
            <a:fillRect/>
          </a:stretch>
        </p:blipFill>
        <p:spPr>
          <a:xfrm>
            <a:off x="1363315" y="5025885"/>
            <a:ext cx="7239000" cy="304800"/>
          </a:xfrm>
          <a:prstGeom prst="rect">
            <a:avLst/>
          </a:prstGeom>
        </p:spPr>
      </p:pic>
      <p:pic>
        <p:nvPicPr>
          <p:cNvPr id="10" name="Picture 9"/>
          <p:cNvPicPr>
            <a:picLocks noChangeAspect="1"/>
          </p:cNvPicPr>
          <p:nvPr/>
        </p:nvPicPr>
        <p:blipFill>
          <a:blip r:embed="rId7"/>
          <a:stretch>
            <a:fillRect/>
          </a:stretch>
        </p:blipFill>
        <p:spPr>
          <a:xfrm>
            <a:off x="1353175" y="5313706"/>
            <a:ext cx="6543675" cy="285750"/>
          </a:xfrm>
          <a:prstGeom prst="rect">
            <a:avLst/>
          </a:prstGeom>
        </p:spPr>
      </p:pic>
      <p:pic>
        <p:nvPicPr>
          <p:cNvPr id="11" name="Picture 10"/>
          <p:cNvPicPr>
            <a:picLocks noChangeAspect="1"/>
          </p:cNvPicPr>
          <p:nvPr/>
        </p:nvPicPr>
        <p:blipFill>
          <a:blip r:embed="rId8"/>
          <a:stretch>
            <a:fillRect/>
          </a:stretch>
        </p:blipFill>
        <p:spPr>
          <a:xfrm>
            <a:off x="6249121" y="4760428"/>
            <a:ext cx="581025" cy="238125"/>
          </a:xfrm>
          <a:prstGeom prst="rect">
            <a:avLst/>
          </a:prstGeom>
        </p:spPr>
      </p:pic>
    </p:spTree>
    <p:extLst>
      <p:ext uri="{BB962C8B-B14F-4D97-AF65-F5344CB8AC3E}">
        <p14:creationId xmlns:p14="http://schemas.microsoft.com/office/powerpoint/2010/main" val="3117023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8437</TotalTime>
  <Words>624</Words>
  <Application>Microsoft Office PowerPoint</Application>
  <PresentationFormat>Widescreen</PresentationFormat>
  <Paragraphs>131</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Times New Roman</vt:lpstr>
      <vt:lpstr>Office Theme</vt:lpstr>
      <vt:lpstr>Introduction to QuantLib C++ source code and basic classes</vt:lpstr>
      <vt:lpstr>Why should I use QuantLib?</vt:lpstr>
      <vt:lpstr>Installation instruction</vt:lpstr>
      <vt:lpstr>Boost C++ libraries (optional)</vt:lpstr>
      <vt:lpstr>Boost shared pointers (optional)</vt:lpstr>
      <vt:lpstr>Boost optional (optional)</vt:lpstr>
      <vt:lpstr>Boost bind (optional)</vt:lpstr>
      <vt:lpstr>Dates in QuantLib - 1</vt:lpstr>
      <vt:lpstr>Dates in QuantLib - 2</vt:lpstr>
      <vt:lpstr>Dates in QuantLib - 3</vt:lpstr>
      <vt:lpstr>Calendars in QuantLib - 1</vt:lpstr>
      <vt:lpstr>Calendars in QuantLib - 2</vt:lpstr>
      <vt:lpstr>Business Day Conventions in QuantLib - 1</vt:lpstr>
      <vt:lpstr>Business Day Conventions in QuantLib - 2</vt:lpstr>
      <vt:lpstr>Daycount Conventions in QuantLib</vt:lpstr>
      <vt:lpstr>Payments Scheduling in QuantLib - 1</vt:lpstr>
      <vt:lpstr>Payments Scheduling in QuantLib - 2</vt:lpstr>
      <vt:lpstr>Schedule Constructor – Example invoke</vt:lpstr>
      <vt:lpstr>Payments Scheduling in QuantLib - 3</vt:lpstr>
      <vt:lpstr>Payments Scheduling in QuantLib - 4</vt:lpstr>
      <vt:lpstr>Numerical Integration in QuantLib</vt:lpstr>
      <vt:lpstr>Numerical Integration via Gaussian Quadrature – 1 </vt:lpstr>
      <vt:lpstr>Numerical Integration via Gaussian Quadrature – 2 </vt:lpstr>
      <vt:lpstr>Numerical Integration via Gaussian Quadrature – 3 </vt:lpstr>
      <vt:lpstr>Gaussian Quadrature Integration Example – 1 </vt:lpstr>
      <vt:lpstr>Gaussian Quadrature Integration Example – 2 </vt:lpstr>
      <vt:lpstr>Gaussian Quadrature Integration Example – 3 </vt:lpstr>
      <vt:lpstr>Solvers in QuantLib - 1</vt:lpstr>
      <vt:lpstr>Solvers in QuantLib - 2</vt:lpstr>
      <vt:lpstr>Implied Volatiliy via solvers - Example</vt:lpstr>
      <vt:lpstr>Interpolation in QuantLib - 1</vt:lpstr>
      <vt:lpstr>Interpolation in QuantLib - 2</vt:lpstr>
      <vt:lpstr>Linear Interpolation Example - 1</vt:lpstr>
      <vt:lpstr>Linear Interpolation Example - 2</vt:lpstr>
      <vt:lpstr>Cubic Splines Interpolation Example - 1</vt:lpstr>
      <vt:lpstr>Cubic Splines Interpolation Example - 2</vt:lpstr>
      <vt:lpstr>The Matrix class in QuantLib - 1</vt:lpstr>
      <vt:lpstr>The Matrix class in QuantLib - 2</vt:lpstr>
      <vt:lpstr>Optimization in QuantLib - 1</vt:lpstr>
      <vt:lpstr>Optimization in QuantLib - 2</vt:lpstr>
      <vt:lpstr>Random Numbers in QuantLib</vt:lpstr>
      <vt:lpstr>Indexes in QuantLib - 1</vt:lpstr>
      <vt:lpstr>Indexes in QuantLib - 2</vt:lpstr>
      <vt:lpstr>Indexes in QuantLib - 3</vt:lpstr>
      <vt:lpstr>Interest Rates in QuantLib - 1</vt:lpstr>
      <vt:lpstr>Interest Rates in QuantLib - 2</vt:lpstr>
      <vt:lpstr>Yield Curves in QuantLib - 1</vt:lpstr>
      <vt:lpstr>Yield Curves in QuantLib - 2</vt:lpstr>
      <vt:lpstr>Piecewise Yield Curves Construction - 1</vt:lpstr>
      <vt:lpstr>Deposit Rates </vt:lpstr>
      <vt:lpstr>FRA Rates </vt:lpstr>
      <vt:lpstr>Swap Rates </vt:lpstr>
      <vt:lpstr>Piecewise Yield Curves Construction - 2 </vt:lpstr>
      <vt:lpstr>Payoff in QuantLib - 1</vt:lpstr>
      <vt:lpstr>Payoff in QuantLib - 2</vt:lpstr>
      <vt:lpstr>Exercises in QuantLib - 1</vt:lpstr>
      <vt:lpstr>Exercises in QuantLib - 2</vt:lpstr>
      <vt:lpstr>Processi Stocastici</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Corallo, Vincenzo Eugenio</dc:creator>
  <cp:lastModifiedBy>Corallo, Vincenzo Eugenio</cp:lastModifiedBy>
  <cp:revision>84</cp:revision>
  <dcterms:created xsi:type="dcterms:W3CDTF">2019-12-16T18:42:51Z</dcterms:created>
  <dcterms:modified xsi:type="dcterms:W3CDTF">2021-03-30T10:02:04Z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244f673-923e-4cdb-8bf1-dfcce5b5c514_Enabled">
    <vt:lpwstr>True</vt:lpwstr>
  </property>
  <property fmtid="{D5CDD505-2E9C-101B-9397-08002B2CF9AE}" pid="3" name="MSIP_Label_b244f673-923e-4cdb-8bf1-dfcce5b5c514_SiteId">
    <vt:lpwstr>36da45f1-dd2c-4d1f-af13-5abe46b99921</vt:lpwstr>
  </property>
  <property fmtid="{D5CDD505-2E9C-101B-9397-08002B2CF9AE}" pid="4" name="MSIP_Label_b244f673-923e-4cdb-8bf1-dfcce5b5c514_Owner">
    <vt:lpwstr>vcorallo@deloitte.it</vt:lpwstr>
  </property>
  <property fmtid="{D5CDD505-2E9C-101B-9397-08002B2CF9AE}" pid="5" name="MSIP_Label_b244f673-923e-4cdb-8bf1-dfcce5b5c514_SetDate">
    <vt:lpwstr>2019-12-16T19:06:53.6906045Z</vt:lpwstr>
  </property>
  <property fmtid="{D5CDD505-2E9C-101B-9397-08002B2CF9AE}" pid="6" name="MSIP_Label_b244f673-923e-4cdb-8bf1-dfcce5b5c514_Name">
    <vt:lpwstr>Confidential</vt:lpwstr>
  </property>
  <property fmtid="{D5CDD505-2E9C-101B-9397-08002B2CF9AE}" pid="7" name="MSIP_Label_b244f673-923e-4cdb-8bf1-dfcce5b5c514_Application">
    <vt:lpwstr>Microsoft Azure Information Protection</vt:lpwstr>
  </property>
  <property fmtid="{D5CDD505-2E9C-101B-9397-08002B2CF9AE}" pid="8" name="MSIP_Label_b244f673-923e-4cdb-8bf1-dfcce5b5c514_ActionId">
    <vt:lpwstr>f0ed7a95-e737-485f-8419-39cf4f3e5f96</vt:lpwstr>
  </property>
  <property fmtid="{D5CDD505-2E9C-101B-9397-08002B2CF9AE}" pid="9" name="MSIP_Label_b244f673-923e-4cdb-8bf1-dfcce5b5c514_Extended_MSFT_Method">
    <vt:lpwstr>Automatic</vt:lpwstr>
  </property>
  <property fmtid="{D5CDD505-2E9C-101B-9397-08002B2CF9AE}" pid="10" name="MSIP_Label_ea60d57e-af5b-4752-ac57-3e4f28ca11dc_Enabled">
    <vt:lpwstr>True</vt:lpwstr>
  </property>
  <property fmtid="{D5CDD505-2E9C-101B-9397-08002B2CF9AE}" pid="11" name="MSIP_Label_ea60d57e-af5b-4752-ac57-3e4f28ca11dc_SiteId">
    <vt:lpwstr>36da45f1-dd2c-4d1f-af13-5abe46b99921</vt:lpwstr>
  </property>
  <property fmtid="{D5CDD505-2E9C-101B-9397-08002B2CF9AE}" pid="12" name="MSIP_Label_ea60d57e-af5b-4752-ac57-3e4f28ca11dc_Owner">
    <vt:lpwstr>vcorallo@deloitte.it</vt:lpwstr>
  </property>
  <property fmtid="{D5CDD505-2E9C-101B-9397-08002B2CF9AE}" pid="13" name="MSIP_Label_ea60d57e-af5b-4752-ac57-3e4f28ca11dc_SetDate">
    <vt:lpwstr>2019-12-16T19:06:53.6916072Z</vt:lpwstr>
  </property>
  <property fmtid="{D5CDD505-2E9C-101B-9397-08002B2CF9AE}" pid="14" name="MSIP_Label_ea60d57e-af5b-4752-ac57-3e4f28ca11dc_Name">
    <vt:lpwstr>No Additional Protection</vt:lpwstr>
  </property>
  <property fmtid="{D5CDD505-2E9C-101B-9397-08002B2CF9AE}" pid="15" name="MSIP_Label_ea60d57e-af5b-4752-ac57-3e4f28ca11dc_Application">
    <vt:lpwstr>Microsoft Azure Information Protection</vt:lpwstr>
  </property>
  <property fmtid="{D5CDD505-2E9C-101B-9397-08002B2CF9AE}" pid="16" name="MSIP_Label_ea60d57e-af5b-4752-ac57-3e4f28ca11dc_ActionId">
    <vt:lpwstr>f0ed7a95-e737-485f-8419-39cf4f3e5f96</vt:lpwstr>
  </property>
  <property fmtid="{D5CDD505-2E9C-101B-9397-08002B2CF9AE}" pid="17" name="MSIP_Label_ea60d57e-af5b-4752-ac57-3e4f28ca11dc_Parent">
    <vt:lpwstr>b244f673-923e-4cdb-8bf1-dfcce5b5c514</vt:lpwstr>
  </property>
  <property fmtid="{D5CDD505-2E9C-101B-9397-08002B2CF9AE}" pid="18" name="MSIP_Label_ea60d57e-af5b-4752-ac57-3e4f28ca11dc_Extended_MSFT_Method">
    <vt:lpwstr>Automatic</vt:lpwstr>
  </property>
  <property fmtid="{D5CDD505-2E9C-101B-9397-08002B2CF9AE}" pid="19" name="Sensitivity">
    <vt:lpwstr>Confidential No Additional Protection</vt:lpwstr>
  </property>
</Properties>
</file>